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78" r:id="rId2"/>
    <p:sldId id="281" r:id="rId3"/>
    <p:sldId id="280" r:id="rId4"/>
    <p:sldId id="273" r:id="rId5"/>
    <p:sldId id="272" r:id="rId6"/>
    <p:sldId id="271" r:id="rId7"/>
    <p:sldId id="270" r:id="rId8"/>
    <p:sldId id="260" r:id="rId9"/>
    <p:sldId id="261" r:id="rId10"/>
    <p:sldId id="265" r:id="rId11"/>
    <p:sldId id="263" r:id="rId12"/>
    <p:sldId id="268" r:id="rId13"/>
    <p:sldId id="266" r:id="rId14"/>
    <p:sldId id="264" r:id="rId15"/>
    <p:sldId id="267" r:id="rId16"/>
    <p:sldId id="262" r:id="rId17"/>
    <p:sldId id="269" r:id="rId18"/>
    <p:sldId id="276" r:id="rId19"/>
    <p:sldId id="277" r:id="rId20"/>
    <p:sldId id="279" r:id="rId21"/>
    <p:sldId id="284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22790" autoAdjust="0"/>
    <p:restoredTop sz="94289" autoAdjust="0"/>
  </p:normalViewPr>
  <p:slideViewPr>
    <p:cSldViewPr snapToObjects="1">
      <p:cViewPr varScale="1">
        <p:scale>
          <a:sx n="69" d="100"/>
          <a:sy n="69" d="100"/>
        </p:scale>
        <p:origin x="-1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46085125" cy="4608512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13" Type="http://schemas.openxmlformats.org/officeDocument/2006/relationships/image" Target="../media/image30.wmf"/><Relationship Id="rId3" Type="http://schemas.openxmlformats.org/officeDocument/2006/relationships/image" Target="../media/image20.wmf"/><Relationship Id="rId7" Type="http://schemas.openxmlformats.org/officeDocument/2006/relationships/image" Target="../media/image24.wmf"/><Relationship Id="rId12" Type="http://schemas.openxmlformats.org/officeDocument/2006/relationships/image" Target="../media/image29.wmf"/><Relationship Id="rId2" Type="http://schemas.openxmlformats.org/officeDocument/2006/relationships/image" Target="../media/image19.wmf"/><Relationship Id="rId16" Type="http://schemas.openxmlformats.org/officeDocument/2006/relationships/image" Target="../media/image33.wmf"/><Relationship Id="rId1" Type="http://schemas.openxmlformats.org/officeDocument/2006/relationships/image" Target="../media/image18.wmf"/><Relationship Id="rId6" Type="http://schemas.openxmlformats.org/officeDocument/2006/relationships/image" Target="../media/image23.wmf"/><Relationship Id="rId11" Type="http://schemas.openxmlformats.org/officeDocument/2006/relationships/image" Target="../media/image28.wmf"/><Relationship Id="rId5" Type="http://schemas.openxmlformats.org/officeDocument/2006/relationships/image" Target="../media/image22.wmf"/><Relationship Id="rId15" Type="http://schemas.openxmlformats.org/officeDocument/2006/relationships/image" Target="../media/image32.wmf"/><Relationship Id="rId10" Type="http://schemas.openxmlformats.org/officeDocument/2006/relationships/image" Target="../media/image27.wmf"/><Relationship Id="rId4" Type="http://schemas.openxmlformats.org/officeDocument/2006/relationships/image" Target="../media/image21.wmf"/><Relationship Id="rId9" Type="http://schemas.openxmlformats.org/officeDocument/2006/relationships/image" Target="../media/image26.wmf"/><Relationship Id="rId14" Type="http://schemas.openxmlformats.org/officeDocument/2006/relationships/image" Target="../media/image31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13" Type="http://schemas.openxmlformats.org/officeDocument/2006/relationships/image" Target="../media/image46.wmf"/><Relationship Id="rId3" Type="http://schemas.openxmlformats.org/officeDocument/2006/relationships/image" Target="../media/image36.wmf"/><Relationship Id="rId7" Type="http://schemas.openxmlformats.org/officeDocument/2006/relationships/image" Target="../media/image40.wmf"/><Relationship Id="rId12" Type="http://schemas.openxmlformats.org/officeDocument/2006/relationships/image" Target="../media/image45.wmf"/><Relationship Id="rId2" Type="http://schemas.openxmlformats.org/officeDocument/2006/relationships/image" Target="../media/image35.wmf"/><Relationship Id="rId16" Type="http://schemas.openxmlformats.org/officeDocument/2006/relationships/image" Target="../media/image49.wmf"/><Relationship Id="rId1" Type="http://schemas.openxmlformats.org/officeDocument/2006/relationships/image" Target="../media/image34.wmf"/><Relationship Id="rId6" Type="http://schemas.openxmlformats.org/officeDocument/2006/relationships/image" Target="../media/image39.wmf"/><Relationship Id="rId11" Type="http://schemas.openxmlformats.org/officeDocument/2006/relationships/image" Target="../media/image44.wmf"/><Relationship Id="rId5" Type="http://schemas.openxmlformats.org/officeDocument/2006/relationships/image" Target="../media/image38.wmf"/><Relationship Id="rId15" Type="http://schemas.openxmlformats.org/officeDocument/2006/relationships/image" Target="../media/image48.wmf"/><Relationship Id="rId10" Type="http://schemas.openxmlformats.org/officeDocument/2006/relationships/image" Target="../media/image43.wmf"/><Relationship Id="rId4" Type="http://schemas.openxmlformats.org/officeDocument/2006/relationships/image" Target="../media/image37.wmf"/><Relationship Id="rId9" Type="http://schemas.openxmlformats.org/officeDocument/2006/relationships/image" Target="../media/image42.wmf"/><Relationship Id="rId14" Type="http://schemas.openxmlformats.org/officeDocument/2006/relationships/image" Target="../media/image4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Relationship Id="rId4" Type="http://schemas.openxmlformats.org/officeDocument/2006/relationships/image" Target="../media/image53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80.wmf"/><Relationship Id="rId2" Type="http://schemas.openxmlformats.org/officeDocument/2006/relationships/image" Target="../media/image79.wmf"/><Relationship Id="rId1" Type="http://schemas.openxmlformats.org/officeDocument/2006/relationships/image" Target="../media/image78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88.wmf"/><Relationship Id="rId3" Type="http://schemas.openxmlformats.org/officeDocument/2006/relationships/image" Target="../media/image83.wmf"/><Relationship Id="rId7" Type="http://schemas.openxmlformats.org/officeDocument/2006/relationships/image" Target="../media/image87.wmf"/><Relationship Id="rId2" Type="http://schemas.openxmlformats.org/officeDocument/2006/relationships/image" Target="../media/image82.wmf"/><Relationship Id="rId1" Type="http://schemas.openxmlformats.org/officeDocument/2006/relationships/image" Target="../media/image81.wmf"/><Relationship Id="rId6" Type="http://schemas.openxmlformats.org/officeDocument/2006/relationships/image" Target="../media/image86.wmf"/><Relationship Id="rId5" Type="http://schemas.openxmlformats.org/officeDocument/2006/relationships/image" Target="../media/image85.wmf"/><Relationship Id="rId10" Type="http://schemas.openxmlformats.org/officeDocument/2006/relationships/image" Target="../media/image90.wmf"/><Relationship Id="rId4" Type="http://schemas.openxmlformats.org/officeDocument/2006/relationships/image" Target="../media/image84.wmf"/><Relationship Id="rId9" Type="http://schemas.openxmlformats.org/officeDocument/2006/relationships/image" Target="../media/image89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98.wmf"/><Relationship Id="rId3" Type="http://schemas.openxmlformats.org/officeDocument/2006/relationships/image" Target="../media/image93.wmf"/><Relationship Id="rId7" Type="http://schemas.openxmlformats.org/officeDocument/2006/relationships/image" Target="../media/image97.wmf"/><Relationship Id="rId2" Type="http://schemas.openxmlformats.org/officeDocument/2006/relationships/image" Target="../media/image92.wmf"/><Relationship Id="rId1" Type="http://schemas.openxmlformats.org/officeDocument/2006/relationships/image" Target="../media/image91.wmf"/><Relationship Id="rId6" Type="http://schemas.openxmlformats.org/officeDocument/2006/relationships/image" Target="../media/image96.wmf"/><Relationship Id="rId5" Type="http://schemas.openxmlformats.org/officeDocument/2006/relationships/image" Target="../media/image95.wmf"/><Relationship Id="rId4" Type="http://schemas.openxmlformats.org/officeDocument/2006/relationships/image" Target="../media/image94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B37ECFD-D859-498A-99A8-CBBF26770DAE}" type="datetimeFigureOut">
              <a:rPr lang="ru-RU"/>
              <a:pPr>
                <a:defRPr/>
              </a:pPr>
              <a:t>07.10.2016</a:t>
            </a:fld>
            <a:endParaRPr lang="ru-RU"/>
          </a:p>
        </p:txBody>
      </p:sp>
      <p:sp>
        <p:nvSpPr>
          <p:cNvPr id="7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F99ACC2-CA2A-4EF7-936C-2706C71AD5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8334C9-954F-4C5B-858A-A9BD98DF555C}" type="datetimeFigureOut">
              <a:rPr lang="ru-RU"/>
              <a:pPr>
                <a:defRPr/>
              </a:pPr>
              <a:t>07.10.2016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F91BD-8986-439F-8359-92D9528CEB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F44D95F1-FC7F-433D-92BC-4A0421D78CF8}" type="datetimeFigureOut">
              <a:rPr lang="ru-RU"/>
              <a:pPr>
                <a:defRPr/>
              </a:pPr>
              <a:t>07.10.2016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42B5E96-58E3-4FF1-BB82-BFC2ACEA2F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68CA6A-9F53-415E-827A-75C99D1E4FB8}" type="datetimeFigureOut">
              <a:rPr lang="ru-RU"/>
              <a:pPr>
                <a:defRPr/>
              </a:pPr>
              <a:t>07.10.2016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967B48-3842-4248-A6B1-3ECD1BBB78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C9384-29DE-4DD9-93CA-ADF452F5A16B}" type="datetimeFigureOut">
              <a:rPr lang="ru-RU"/>
              <a:pPr>
                <a:defRPr/>
              </a:pPr>
              <a:t>07.10.2016</a:t>
            </a:fld>
            <a:endParaRPr lang="ru-RU"/>
          </a:p>
        </p:txBody>
      </p:sp>
      <p:sp>
        <p:nvSpPr>
          <p:cNvPr id="8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569C29-7755-4621-95F7-EE6E34F373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C49985-61F0-44B1-BA47-EB744D070A16}" type="datetimeFigureOut">
              <a:rPr lang="ru-RU"/>
              <a:pPr>
                <a:defRPr/>
              </a:pPr>
              <a:t>07.10.2016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8B4BB4-5305-42A3-BD33-8DE0F80325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834316-2FCA-42B1-8603-E8383C8A4C5A}" type="datetimeFigureOut">
              <a:rPr lang="ru-RU"/>
              <a:pPr>
                <a:defRPr/>
              </a:pPr>
              <a:t>07.10.2016</a:t>
            </a:fld>
            <a:endParaRPr lang="ru-RU"/>
          </a:p>
        </p:txBody>
      </p:sp>
      <p:sp>
        <p:nvSpPr>
          <p:cNvPr id="3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0462F-B716-4CFA-B729-ED09312E16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74C93-30BD-43CF-81DD-4FECB58EE45F}" type="datetimeFigureOut">
              <a:rPr lang="ru-RU"/>
              <a:pPr>
                <a:defRPr/>
              </a:pPr>
              <a:t>07.10.2016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D562A-DE65-4AB1-916E-BCA97DC57B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8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5B01D4E-6BBE-46B4-8A49-4320B9CC0D51}" type="datetimeFigureOut">
              <a:rPr lang="ru-RU"/>
              <a:pPr>
                <a:defRPr/>
              </a:pPr>
              <a:t>07.10.2016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F9EEB78-58F4-4A91-9A05-7DD51686A0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2D984-563E-43AA-A353-299779EA1AD7}" type="datetimeFigureOut">
              <a:rPr lang="ru-RU"/>
              <a:pPr>
                <a:defRPr/>
              </a:pPr>
              <a:t>07.10.2016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BFB6B-CB9B-406B-A87B-08454BD3E0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D4F6951-E78F-427B-B99F-69BBE5E540D4}" type="datetimeFigureOut">
              <a:rPr lang="ru-RU"/>
              <a:pPr>
                <a:defRPr/>
              </a:pPr>
              <a:t>07.10.2016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AD4202D8-9B84-4FF0-911A-7A44515B68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3014" name="Текст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00F2075F-1FE0-4993-9D89-CEF8F20237AF}" type="datetimeFigureOut">
              <a:rPr lang="ru-RU"/>
              <a:pPr>
                <a:defRPr/>
              </a:pPr>
              <a:t>07.10.2016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 smtClean="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1D14342-38D7-49DF-8C94-29E72C12B5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2" r:id="rId2"/>
    <p:sldLayoutId id="2147483674" r:id="rId3"/>
    <p:sldLayoutId id="2147483671" r:id="rId4"/>
    <p:sldLayoutId id="2147483670" r:id="rId5"/>
    <p:sldLayoutId id="2147483669" r:id="rId6"/>
    <p:sldLayoutId id="2147483668" r:id="rId7"/>
    <p:sldLayoutId id="2147483667" r:id="rId8"/>
    <p:sldLayoutId id="2147483675" r:id="rId9"/>
    <p:sldLayoutId id="2147483666" r:id="rId10"/>
    <p:sldLayoutId id="214748367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fontAlgn="base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fontAlgn="base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hyperlink" Target="http://drofa-ventana.ru/metodicheskaja-pomosch/materialy/predmet-matematika/?utm_source=1september&amp;utm_medium=banner&amp;utm_campaign=methodhelp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oleObject" Target="../embeddings/oleObject14.bin"/><Relationship Id="rId18" Type="http://schemas.openxmlformats.org/officeDocument/2006/relationships/oleObject" Target="../embeddings/oleObject19.bin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8.bin"/><Relationship Id="rId12" Type="http://schemas.openxmlformats.org/officeDocument/2006/relationships/oleObject" Target="../embeddings/oleObject13.bin"/><Relationship Id="rId17" Type="http://schemas.openxmlformats.org/officeDocument/2006/relationships/oleObject" Target="../embeddings/oleObject18.bin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17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6.bin"/><Relationship Id="rId15" Type="http://schemas.openxmlformats.org/officeDocument/2006/relationships/oleObject" Target="../embeddings/oleObject16.bin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5.bin"/><Relationship Id="rId9" Type="http://schemas.openxmlformats.org/officeDocument/2006/relationships/oleObject" Target="../embeddings/oleObject10.bin"/><Relationship Id="rId14" Type="http://schemas.openxmlformats.org/officeDocument/2006/relationships/oleObject" Target="../embeddings/oleObject15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13" Type="http://schemas.openxmlformats.org/officeDocument/2006/relationships/oleObject" Target="../embeddings/oleObject30.bin"/><Relationship Id="rId18" Type="http://schemas.openxmlformats.org/officeDocument/2006/relationships/oleObject" Target="../embeddings/oleObject35.bin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4.bin"/><Relationship Id="rId12" Type="http://schemas.openxmlformats.org/officeDocument/2006/relationships/oleObject" Target="../embeddings/oleObject29.bin"/><Relationship Id="rId17" Type="http://schemas.openxmlformats.org/officeDocument/2006/relationships/oleObject" Target="../embeddings/oleObject34.bin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33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23.bin"/><Relationship Id="rId11" Type="http://schemas.openxmlformats.org/officeDocument/2006/relationships/oleObject" Target="../embeddings/oleObject28.bin"/><Relationship Id="rId5" Type="http://schemas.openxmlformats.org/officeDocument/2006/relationships/oleObject" Target="../embeddings/oleObject22.bin"/><Relationship Id="rId15" Type="http://schemas.openxmlformats.org/officeDocument/2006/relationships/oleObject" Target="../embeddings/oleObject32.bin"/><Relationship Id="rId10" Type="http://schemas.openxmlformats.org/officeDocument/2006/relationships/oleObject" Target="../embeddings/oleObject27.bin"/><Relationship Id="rId4" Type="http://schemas.openxmlformats.org/officeDocument/2006/relationships/oleObject" Target="../embeddings/oleObject21.bin"/><Relationship Id="rId9" Type="http://schemas.openxmlformats.org/officeDocument/2006/relationships/oleObject" Target="../embeddings/oleObject26.bin"/><Relationship Id="rId14" Type="http://schemas.openxmlformats.org/officeDocument/2006/relationships/oleObject" Target="../embeddings/oleObject3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4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39.bin"/><Relationship Id="rId5" Type="http://schemas.openxmlformats.org/officeDocument/2006/relationships/oleObject" Target="../embeddings/oleObject38.bin"/><Relationship Id="rId4" Type="http://schemas.openxmlformats.org/officeDocument/2006/relationships/oleObject" Target="../embeddings/oleObject37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42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45.bin"/><Relationship Id="rId4" Type="http://schemas.openxmlformats.org/officeDocument/2006/relationships/oleObject" Target="../embeddings/oleObject44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1.bin"/><Relationship Id="rId3" Type="http://schemas.openxmlformats.org/officeDocument/2006/relationships/oleObject" Target="../embeddings/oleObject46.bin"/><Relationship Id="rId7" Type="http://schemas.openxmlformats.org/officeDocument/2006/relationships/oleObject" Target="../embeddings/oleObject50.bin"/><Relationship Id="rId12" Type="http://schemas.openxmlformats.org/officeDocument/2006/relationships/oleObject" Target="../embeddings/oleObject5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49.bin"/><Relationship Id="rId11" Type="http://schemas.openxmlformats.org/officeDocument/2006/relationships/oleObject" Target="../embeddings/oleObject54.bin"/><Relationship Id="rId5" Type="http://schemas.openxmlformats.org/officeDocument/2006/relationships/oleObject" Target="../embeddings/oleObject48.bin"/><Relationship Id="rId10" Type="http://schemas.openxmlformats.org/officeDocument/2006/relationships/oleObject" Target="../embeddings/oleObject53.bin"/><Relationship Id="rId4" Type="http://schemas.openxmlformats.org/officeDocument/2006/relationships/oleObject" Target="../embeddings/oleObject47.bin"/><Relationship Id="rId9" Type="http://schemas.openxmlformats.org/officeDocument/2006/relationships/oleObject" Target="../embeddings/oleObject52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1.bin"/><Relationship Id="rId3" Type="http://schemas.openxmlformats.org/officeDocument/2006/relationships/oleObject" Target="../embeddings/oleObject56.bin"/><Relationship Id="rId7" Type="http://schemas.openxmlformats.org/officeDocument/2006/relationships/oleObject" Target="../embeddings/oleObject6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59.bin"/><Relationship Id="rId5" Type="http://schemas.openxmlformats.org/officeDocument/2006/relationships/oleObject" Target="../embeddings/oleObject58.bin"/><Relationship Id="rId10" Type="http://schemas.openxmlformats.org/officeDocument/2006/relationships/oleObject" Target="../embeddings/oleObject63.bin"/><Relationship Id="rId4" Type="http://schemas.openxmlformats.org/officeDocument/2006/relationships/oleObject" Target="../embeddings/oleObject57.bin"/><Relationship Id="rId9" Type="http://schemas.openxmlformats.org/officeDocument/2006/relationships/oleObject" Target="../embeddings/oleObject62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60700" y="533400"/>
            <a:ext cx="5778500" cy="286816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 smtClean="0"/>
              <a:t>Преобразование тригонометрических выражений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67088" y="4095750"/>
            <a:ext cx="5776912" cy="2079625"/>
          </a:xfrm>
        </p:spPr>
        <p:txBody>
          <a:bodyPr>
            <a:normAutofit fontScale="92500" lnSpcReduction="20000"/>
          </a:bodyPr>
          <a:lstStyle/>
          <a:p>
            <a:pPr algn="l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/>
              <a:t>«</a:t>
            </a:r>
            <a:r>
              <a:rPr lang="ru-RU" sz="2400" dirty="0" smtClean="0"/>
              <a:t>Три пути ведут к знанию:</a:t>
            </a:r>
          </a:p>
          <a:p>
            <a:pPr algn="l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400" dirty="0" smtClean="0"/>
              <a:t>путь размышления – это путь самый </a:t>
            </a:r>
          </a:p>
          <a:p>
            <a:pPr algn="l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400" dirty="0" smtClean="0"/>
              <a:t>                                            благородный,</a:t>
            </a:r>
          </a:p>
          <a:p>
            <a:pPr algn="l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400" dirty="0" smtClean="0"/>
              <a:t>путь подражания – это путь самый лёгкий,</a:t>
            </a:r>
          </a:p>
          <a:p>
            <a:pPr algn="l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400" dirty="0" smtClean="0"/>
              <a:t>и путь опыта – это путь самый горький»</a:t>
            </a:r>
          </a:p>
          <a:p>
            <a:pPr algn="l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400" dirty="0" smtClean="0"/>
              <a:t>                                              Конфуций</a:t>
            </a:r>
          </a:p>
          <a:p>
            <a:pPr algn="l" fontAlgn="auto">
              <a:spcAft>
                <a:spcPts val="0"/>
              </a:spcAft>
              <a:buFont typeface="Wingdings 2"/>
              <a:buNone/>
              <a:defRPr/>
            </a:pPr>
            <a:endParaRPr lang="ru-RU" sz="2000" dirty="0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-5667375" y="-12430125"/>
            <a:ext cx="9144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3318" name="Picture 6" descr="Математика_.pn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5530850" y="-12414250"/>
            <a:ext cx="12249150" cy="1238250"/>
          </a:xfrm>
          <a:prstGeom prst="rect">
            <a:avLst/>
          </a:prstGeom>
          <a:noFill/>
        </p:spPr>
      </p:pic>
      <p:pic>
        <p:nvPicPr>
          <p:cNvPr id="13319" name="Picture 7" descr="img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4459288" y="-9091613"/>
            <a:ext cx="5715001" cy="2305050"/>
          </a:xfrm>
          <a:prstGeom prst="rect">
            <a:avLst/>
          </a:prstGeom>
          <a:noFill/>
        </p:spPr>
      </p:pic>
      <p:pic>
        <p:nvPicPr>
          <p:cNvPr id="13320" name="Picture 8" descr="img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5540375" y="-6577013"/>
            <a:ext cx="3343275" cy="2133600"/>
          </a:xfrm>
          <a:prstGeom prst="rect">
            <a:avLst/>
          </a:prstGeom>
          <a:noFill/>
        </p:spPr>
      </p:pic>
      <p:pic>
        <p:nvPicPr>
          <p:cNvPr id="13321" name="Picture 9" descr="img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5540375" y="-4383088"/>
            <a:ext cx="1409700" cy="1885950"/>
          </a:xfrm>
          <a:prstGeom prst="rect">
            <a:avLst/>
          </a:prstGeom>
          <a:noFill/>
        </p:spPr>
      </p:pic>
      <p:pic>
        <p:nvPicPr>
          <p:cNvPr id="13322" name="Picture 10" descr="img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-5540375" y="-2279650"/>
            <a:ext cx="1562100" cy="1657350"/>
          </a:xfrm>
          <a:prstGeom prst="rect">
            <a:avLst/>
          </a:prstGeom>
          <a:noFill/>
        </p:spPr>
      </p:pic>
      <p:pic>
        <p:nvPicPr>
          <p:cNvPr id="13323" name="Picture 11" descr="img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-5540375" y="-238125"/>
            <a:ext cx="2381250" cy="1819275"/>
          </a:xfrm>
          <a:prstGeom prst="rect">
            <a:avLst/>
          </a:prstGeom>
          <a:noFill/>
        </p:spPr>
      </p:pic>
      <p:pic>
        <p:nvPicPr>
          <p:cNvPr id="13324" name="Picture 12" descr="img6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-5540375" y="1498600"/>
            <a:ext cx="2638425" cy="723900"/>
          </a:xfrm>
          <a:prstGeom prst="rect">
            <a:avLst/>
          </a:prstGeom>
          <a:noFill/>
        </p:spPr>
      </p:pic>
      <p:pic>
        <p:nvPicPr>
          <p:cNvPr id="13325" name="Picture 13" descr="img7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-5540375" y="2336800"/>
            <a:ext cx="2667000" cy="2628900"/>
          </a:xfrm>
          <a:prstGeom prst="rect">
            <a:avLst/>
          </a:prstGeom>
          <a:noFill/>
        </p:spPr>
      </p:pic>
      <p:pic>
        <p:nvPicPr>
          <p:cNvPr id="13326" name="Picture 14" descr="img8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-5540375" y="4851400"/>
            <a:ext cx="2543175" cy="3124200"/>
          </a:xfrm>
          <a:prstGeom prst="rect">
            <a:avLst/>
          </a:prstGeom>
          <a:noFill/>
        </p:spPr>
      </p:pic>
      <p:pic>
        <p:nvPicPr>
          <p:cNvPr id="13327" name="Picture 15" descr="img9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-5540375" y="7839075"/>
            <a:ext cx="3495675" cy="1400175"/>
          </a:xfrm>
          <a:prstGeom prst="rect">
            <a:avLst/>
          </a:prstGeom>
          <a:noFill/>
        </p:spPr>
      </p:pic>
      <p:pic>
        <p:nvPicPr>
          <p:cNvPr id="13328" name="Picture 16" descr="img10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-5540375" y="9180513"/>
            <a:ext cx="2981325" cy="2543175"/>
          </a:xfrm>
          <a:prstGeom prst="rect">
            <a:avLst/>
          </a:prstGeom>
          <a:noFill/>
        </p:spPr>
      </p:pic>
      <p:pic>
        <p:nvPicPr>
          <p:cNvPr id="13329" name="Picture 17" descr="img11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-5540375" y="11618913"/>
            <a:ext cx="2400300" cy="3457575"/>
          </a:xfrm>
          <a:prstGeom prst="rect">
            <a:avLst/>
          </a:prstGeom>
          <a:noFill/>
        </p:spPr>
      </p:pic>
      <p:pic>
        <p:nvPicPr>
          <p:cNvPr id="13330" name="Picture 18" descr="img12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-5540375" y="14925675"/>
            <a:ext cx="262890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8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4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6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96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240"/>
                            </p:stCondLst>
                            <p:childTnLst>
                              <p:par>
                                <p:cTn id="3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5311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dirty="0" smtClean="0"/>
              <a:t>Д</a:t>
            </a:r>
            <a:r>
              <a:rPr lang="ru-RU" sz="2400" smtClean="0"/>
              <a:t>омашнее </a:t>
            </a:r>
            <a:r>
              <a:rPr lang="ru-RU" sz="2400" dirty="0" smtClean="0"/>
              <a:t>задание</a:t>
            </a:r>
            <a:endParaRPr lang="ru-RU" sz="2400" dirty="0"/>
          </a:p>
        </p:txBody>
      </p:sp>
      <p:sp>
        <p:nvSpPr>
          <p:cNvPr id="6041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Пособие «Математика ЕГЭ – </a:t>
            </a:r>
            <a:r>
              <a:rPr lang="ru-RU" dirty="0" smtClean="0"/>
              <a:t>2017, </a:t>
            </a:r>
            <a:r>
              <a:rPr lang="ru-RU" dirty="0" smtClean="0"/>
              <a:t>часть</a:t>
            </a:r>
            <a:r>
              <a:rPr lang="en-US" dirty="0" smtClean="0"/>
              <a:t> I</a:t>
            </a:r>
            <a:r>
              <a:rPr lang="ru-RU" dirty="0" smtClean="0"/>
              <a:t>»</a:t>
            </a:r>
          </a:p>
          <a:p>
            <a:pPr>
              <a:buFont typeface="Wingdings 2" pitchFamily="18" charset="2"/>
              <a:buNone/>
            </a:pPr>
            <a:r>
              <a:rPr lang="ru-RU" dirty="0" smtClean="0"/>
              <a:t>стр. 204, В - №3, задания 1,2,3,6 </a:t>
            </a:r>
            <a:endParaRPr lang="ru-RU" dirty="0" smtClean="0"/>
          </a:p>
          <a:p>
            <a:pPr>
              <a:buFont typeface="Wingdings 2" pitchFamily="18" charset="2"/>
              <a:buNone/>
            </a:pPr>
            <a:r>
              <a:rPr lang="ru-RU" dirty="0" smtClean="0"/>
              <a:t>задачник  </a:t>
            </a:r>
            <a:r>
              <a:rPr lang="ru-RU" dirty="0" smtClean="0"/>
              <a:t>- № </a:t>
            </a:r>
            <a:r>
              <a:rPr lang="ru-RU" dirty="0" smtClean="0"/>
              <a:t>19.21 б), 19.22 б), 19.23 . </a:t>
            </a:r>
            <a:endParaRPr lang="ru-RU" dirty="0" smtClean="0"/>
          </a:p>
          <a:p>
            <a:pPr>
              <a:buFont typeface="Wingdings 2" pitchFamily="18" charset="2"/>
              <a:buNone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7148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/>
              <a:t>Верно ли, что</a:t>
            </a:r>
            <a:endParaRPr lang="ru-RU" sz="28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42875" y="785813"/>
            <a:ext cx="9001125" cy="5643562"/>
          </a:xfrm>
        </p:spPr>
        <p:txBody>
          <a:bodyPr/>
          <a:lstStyle/>
          <a:p>
            <a:r>
              <a:rPr lang="ru-RU" sz="2400" smtClean="0"/>
              <a:t>… существует такое число</a:t>
            </a:r>
            <a:r>
              <a:rPr lang="en-US" sz="2400" smtClean="0"/>
              <a:t> t</a:t>
            </a:r>
            <a:r>
              <a:rPr lang="ru-RU" sz="2400" smtClean="0"/>
              <a:t>,что </a:t>
            </a:r>
            <a:r>
              <a:rPr lang="en-US" sz="2400" i="1" smtClean="0"/>
              <a:t>sin t =- 0,8, cos t= 0,6</a:t>
            </a:r>
            <a:r>
              <a:rPr lang="ru-RU" sz="2400" i="1" smtClean="0"/>
              <a:t>;</a:t>
            </a:r>
          </a:p>
          <a:p>
            <a:r>
              <a:rPr lang="ru-RU" sz="2400" i="1" smtClean="0"/>
              <a:t>… </a:t>
            </a:r>
            <a:r>
              <a:rPr lang="ru-RU" sz="2400" smtClean="0"/>
              <a:t>косинус положительного аргумента может         принимать отрицательные значения;</a:t>
            </a:r>
          </a:p>
          <a:p>
            <a:r>
              <a:rPr lang="ru-RU" sz="2400" smtClean="0"/>
              <a:t>… уравнение </a:t>
            </a:r>
            <a:r>
              <a:rPr lang="en-US" sz="2400" i="1" smtClean="0"/>
              <a:t>cos x = </a:t>
            </a:r>
            <a:r>
              <a:rPr lang="el-GR" sz="2400" i="1" smtClean="0"/>
              <a:t>π</a:t>
            </a:r>
            <a:r>
              <a:rPr lang="en-US" sz="2400" i="1" smtClean="0"/>
              <a:t> </a:t>
            </a:r>
            <a:r>
              <a:rPr lang="ru-RU" sz="2400" smtClean="0"/>
              <a:t>имеет множество корней;</a:t>
            </a:r>
          </a:p>
          <a:p>
            <a:r>
              <a:rPr lang="ru-RU" sz="2400" smtClean="0"/>
              <a:t>… значение выражения </a:t>
            </a:r>
            <a:r>
              <a:rPr lang="ru-RU" sz="2400" i="1" smtClean="0"/>
              <a:t>(</a:t>
            </a:r>
            <a:r>
              <a:rPr lang="en-US" sz="2400" i="1" smtClean="0"/>
              <a:t>cos x – sin x)² + 2sin x cos x</a:t>
            </a:r>
            <a:r>
              <a:rPr lang="ru-RU" sz="2400" i="1" smtClean="0"/>
              <a:t>           </a:t>
            </a:r>
            <a:r>
              <a:rPr lang="en-US" sz="2400" smtClean="0"/>
              <a:t> </a:t>
            </a:r>
            <a:r>
              <a:rPr lang="ru-RU" sz="2400" smtClean="0"/>
              <a:t>не зависит от значения </a:t>
            </a:r>
            <a:r>
              <a:rPr lang="ru-RU" sz="2400" i="1" smtClean="0"/>
              <a:t>х;</a:t>
            </a:r>
            <a:endParaRPr lang="ru-RU" sz="2400" smtClean="0"/>
          </a:p>
          <a:p>
            <a:r>
              <a:rPr lang="ru-RU" sz="2400" smtClean="0"/>
              <a:t>… </a:t>
            </a:r>
            <a:r>
              <a:rPr lang="en-US" sz="2400" i="1" smtClean="0"/>
              <a:t>tg 3 &gt; 0</a:t>
            </a:r>
            <a:r>
              <a:rPr lang="ru-RU" sz="2400" i="1" smtClean="0"/>
              <a:t>;</a:t>
            </a:r>
            <a:endParaRPr lang="en-US" sz="2400" i="1" smtClean="0"/>
          </a:p>
          <a:p>
            <a:r>
              <a:rPr lang="en-US" sz="2400" i="1" smtClean="0"/>
              <a:t>… </a:t>
            </a:r>
            <a:r>
              <a:rPr lang="ru-RU" sz="2400" smtClean="0"/>
              <a:t>корни уравнения </a:t>
            </a:r>
            <a:r>
              <a:rPr lang="en-US" sz="2400" i="1" smtClean="0"/>
              <a:t>sin x = a </a:t>
            </a:r>
            <a:r>
              <a:rPr lang="ru-RU" sz="2400" smtClean="0"/>
              <a:t>имеют вид:</a:t>
            </a:r>
            <a:r>
              <a:rPr lang="en-US" sz="2400" smtClean="0"/>
              <a:t> </a:t>
            </a:r>
            <a:r>
              <a:rPr lang="ru-RU" sz="2400" smtClean="0"/>
              <a:t>                                </a:t>
            </a:r>
            <a:r>
              <a:rPr lang="en-US" sz="2400" i="1" smtClean="0"/>
              <a:t>x = ± arcsin x + 2</a:t>
            </a:r>
            <a:r>
              <a:rPr lang="el-GR" sz="2400" i="1" smtClean="0"/>
              <a:t>π</a:t>
            </a:r>
            <a:r>
              <a:rPr lang="en-US" sz="2400" i="1" smtClean="0"/>
              <a:t>k, k </a:t>
            </a:r>
            <a:r>
              <a:rPr lang="ru-RU" sz="2400" i="1" smtClean="0"/>
              <a:t>є</a:t>
            </a:r>
            <a:r>
              <a:rPr lang="en-US" sz="2400" i="1" smtClean="0"/>
              <a:t> Z</a:t>
            </a:r>
            <a:r>
              <a:rPr lang="ru-RU" sz="2400" i="1" smtClean="0"/>
              <a:t>;</a:t>
            </a:r>
          </a:p>
          <a:p>
            <a:r>
              <a:rPr lang="ru-RU" sz="2400" i="1" smtClean="0"/>
              <a:t>… </a:t>
            </a:r>
            <a:r>
              <a:rPr lang="en-US" sz="2400" i="1" smtClean="0"/>
              <a:t>cos (- x) = - cos x</a:t>
            </a:r>
            <a:r>
              <a:rPr lang="ru-RU" sz="2400" i="1" smtClean="0"/>
              <a:t>;</a:t>
            </a:r>
            <a:endParaRPr lang="en-US" sz="2400" i="1" smtClean="0"/>
          </a:p>
          <a:p>
            <a:r>
              <a:rPr lang="en-US" sz="2400" i="1" smtClean="0"/>
              <a:t>… sin 150⁰ = 0,5, </a:t>
            </a:r>
            <a:r>
              <a:rPr lang="ru-RU" sz="2400" smtClean="0"/>
              <a:t>а </a:t>
            </a:r>
            <a:r>
              <a:rPr lang="en-US" sz="2400" i="1" smtClean="0"/>
              <a:t>cos 150⁰ = </a:t>
            </a:r>
            <a:r>
              <a:rPr lang="ru-RU" sz="2400" i="1" smtClean="0"/>
              <a:t>     ;</a:t>
            </a:r>
          </a:p>
          <a:p>
            <a:r>
              <a:rPr lang="ru-RU" sz="2400" i="1" smtClean="0"/>
              <a:t>… </a:t>
            </a:r>
            <a:r>
              <a:rPr lang="en-US" sz="2400" i="1" smtClean="0"/>
              <a:t>arccos </a:t>
            </a:r>
            <a:r>
              <a:rPr lang="en-US" sz="2400" smtClean="0"/>
              <a:t>(</a:t>
            </a:r>
            <a:r>
              <a:rPr lang="en-US" sz="2400" i="1" smtClean="0"/>
              <a:t>-   </a:t>
            </a:r>
            <a:r>
              <a:rPr lang="en-US" sz="2400" smtClean="0"/>
              <a:t>) = -</a:t>
            </a:r>
            <a:r>
              <a:rPr lang="en-US" sz="2400" i="1" smtClean="0"/>
              <a:t>      </a:t>
            </a:r>
            <a:r>
              <a:rPr lang="ru-RU" sz="2400" i="1" smtClean="0"/>
              <a:t>;</a:t>
            </a:r>
          </a:p>
          <a:p>
            <a:r>
              <a:rPr lang="ru-RU" sz="2400" i="1" smtClean="0"/>
              <a:t>… </a:t>
            </a:r>
            <a:r>
              <a:rPr lang="ru-RU" sz="2400" smtClean="0"/>
              <a:t>уравнение </a:t>
            </a:r>
            <a:r>
              <a:rPr lang="en-US" sz="2400" i="1" smtClean="0"/>
              <a:t>sin x = 1 – </a:t>
            </a:r>
            <a:r>
              <a:rPr lang="ru-RU" sz="2400" smtClean="0"/>
              <a:t>особенное?</a:t>
            </a: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4705350" y="4822825"/>
          <a:ext cx="285750" cy="642938"/>
        </p:xfrm>
        <a:graphic>
          <a:graphicData uri="http://schemas.openxmlformats.org/presentationml/2006/ole">
            <p:oleObj spid="_x0000_s33794" name="Формула" r:id="rId3" imgW="253800" imgH="431640" progId="Equation.3">
              <p:embed/>
            </p:oleObj>
          </a:graphicData>
        </a:graphic>
      </p:graphicFrame>
      <p:graphicFrame>
        <p:nvGraphicFramePr>
          <p:cNvPr id="6" name="Object 3"/>
          <p:cNvGraphicFramePr>
            <a:graphicFrameLocks noChangeAspect="1"/>
          </p:cNvGraphicFramePr>
          <p:nvPr/>
        </p:nvGraphicFramePr>
        <p:xfrm>
          <a:off x="2000250" y="5357813"/>
          <a:ext cx="285750" cy="571500"/>
        </p:xfrm>
        <a:graphic>
          <a:graphicData uri="http://schemas.openxmlformats.org/presentationml/2006/ole">
            <p:oleObj spid="_x0000_s33795" name="Формула" r:id="rId4" imgW="152280" imgH="393480" progId="Equation.3">
              <p:embed/>
            </p:oleObj>
          </a:graphicData>
        </a:graphic>
      </p:graphicFrame>
      <p:graphicFrame>
        <p:nvGraphicFramePr>
          <p:cNvPr id="7" name="Object 4"/>
          <p:cNvGraphicFramePr>
            <a:graphicFrameLocks noChangeAspect="1"/>
          </p:cNvGraphicFramePr>
          <p:nvPr/>
        </p:nvGraphicFramePr>
        <p:xfrm>
          <a:off x="2898775" y="5286375"/>
          <a:ext cx="325438" cy="642938"/>
        </p:xfrm>
        <a:graphic>
          <a:graphicData uri="http://schemas.openxmlformats.org/presentationml/2006/ole">
            <p:oleObj spid="_x0000_s33796" name="Формула" r:id="rId5" imgW="16488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928662" y="0"/>
            <a:ext cx="7429552" cy="571504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/>
              <a:t>            Проверочный тест             </a:t>
            </a:r>
            <a:r>
              <a:rPr lang="ru-RU" sz="2400" dirty="0" smtClean="0"/>
              <a:t>В – 1                                                           </a:t>
            </a:r>
            <a:endParaRPr lang="ru-RU" sz="2400" dirty="0"/>
          </a:p>
        </p:txBody>
      </p:sp>
      <p:sp>
        <p:nvSpPr>
          <p:cNvPr id="12" name="Содержимое 11"/>
          <p:cNvSpPr>
            <a:spLocks noGrp="1"/>
          </p:cNvSpPr>
          <p:nvPr>
            <p:ph sz="half" idx="1"/>
          </p:nvPr>
        </p:nvSpPr>
        <p:spPr>
          <a:xfrm>
            <a:off x="571500" y="928688"/>
            <a:ext cx="7929563" cy="5786437"/>
          </a:xfrm>
        </p:spPr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ru-RU" sz="2000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/>
              <a:t>А</a:t>
            </a:r>
            <a:r>
              <a:rPr lang="en-US" sz="2000" dirty="0" smtClean="0"/>
              <a:t>1</a:t>
            </a:r>
            <a:r>
              <a:rPr lang="ru-RU" sz="2000" dirty="0" smtClean="0"/>
              <a:t>. Найдите </a:t>
            </a:r>
            <a:r>
              <a:rPr lang="en-US" sz="2000" i="1" dirty="0" smtClean="0"/>
              <a:t>cos2</a:t>
            </a:r>
            <a:r>
              <a:rPr lang="el-GR" sz="2000" i="1" dirty="0" smtClean="0"/>
              <a:t>α</a:t>
            </a:r>
            <a:r>
              <a:rPr lang="en-US" sz="2000" dirty="0" smtClean="0"/>
              <a:t>,</a:t>
            </a:r>
            <a:r>
              <a:rPr lang="ru-RU" sz="2000" dirty="0" smtClean="0"/>
              <a:t> если</a:t>
            </a:r>
            <a:r>
              <a:rPr lang="en-US" sz="2000" dirty="0" smtClean="0"/>
              <a:t> </a:t>
            </a:r>
            <a:r>
              <a:rPr lang="en-US" sz="2000" i="1" dirty="0" smtClean="0"/>
              <a:t>sin </a:t>
            </a:r>
            <a:r>
              <a:rPr lang="el-GR" sz="2000" i="1" dirty="0" smtClean="0"/>
              <a:t>α</a:t>
            </a:r>
            <a:r>
              <a:rPr lang="en-US" sz="2000" i="1" dirty="0" smtClean="0"/>
              <a:t> = -       , </a:t>
            </a:r>
            <a:r>
              <a:rPr lang="el-GR" sz="2000" i="1" dirty="0" smtClean="0"/>
              <a:t>π</a:t>
            </a:r>
            <a:r>
              <a:rPr lang="en-US" sz="2000" i="1" dirty="0" smtClean="0"/>
              <a:t> &lt; </a:t>
            </a:r>
            <a:r>
              <a:rPr lang="el-GR" sz="2000" i="1" dirty="0" smtClean="0"/>
              <a:t>α</a:t>
            </a:r>
            <a:r>
              <a:rPr lang="en-US" sz="2000" i="1" dirty="0" smtClean="0"/>
              <a:t> &lt; 3</a:t>
            </a:r>
            <a:r>
              <a:rPr lang="el-GR" sz="2000" i="1" dirty="0" smtClean="0"/>
              <a:t>π</a:t>
            </a:r>
            <a:r>
              <a:rPr lang="en-US" sz="2000" i="1" dirty="0" smtClean="0"/>
              <a:t>/2.</a:t>
            </a:r>
            <a:endParaRPr lang="ru-RU" sz="2000" i="1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ru-RU" sz="2000" i="1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ru-RU" sz="2000" i="1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/>
              <a:t>А2. Найдите значение выражения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i="1" dirty="0" smtClean="0"/>
              <a:t>                                                  </a:t>
            </a:r>
            <a:r>
              <a:rPr lang="ru-RU" sz="2000" dirty="0" smtClean="0"/>
              <a:t>если </a:t>
            </a:r>
            <a:r>
              <a:rPr lang="el-GR" sz="2000" dirty="0" smtClean="0"/>
              <a:t>α</a:t>
            </a:r>
            <a:r>
              <a:rPr lang="ru-RU" sz="2000" dirty="0" smtClean="0"/>
              <a:t> = 46⁰,    </a:t>
            </a:r>
            <a:r>
              <a:rPr lang="el-GR" sz="2000" dirty="0" smtClean="0"/>
              <a:t>β</a:t>
            </a:r>
            <a:r>
              <a:rPr lang="ru-RU" sz="2000" dirty="0" smtClean="0"/>
              <a:t> = 74⁰.</a:t>
            </a:r>
          </a:p>
          <a:p>
            <a:pPr marL="457200" indent="-457200" fontAlgn="auto">
              <a:spcAft>
                <a:spcPts val="0"/>
              </a:spcAft>
              <a:buFont typeface="Wingdings 2"/>
              <a:buNone/>
              <a:defRPr/>
            </a:pPr>
            <a:endParaRPr lang="ru-RU" sz="2000" dirty="0" smtClean="0">
              <a:latin typeface="Times New Roman" pitchFamily="18" charset="0"/>
            </a:endParaRPr>
          </a:p>
          <a:p>
            <a:pPr marL="457200" indent="-457200" fontAlgn="auto">
              <a:spcAft>
                <a:spcPts val="0"/>
              </a:spcAft>
              <a:buFont typeface="Wingdings 2"/>
              <a:buNone/>
              <a:defRPr/>
            </a:pPr>
            <a:endParaRPr lang="ru-RU" sz="2000" dirty="0" smtClean="0">
              <a:latin typeface="Times New Roman" pitchFamily="18" charset="0"/>
            </a:endParaRPr>
          </a:p>
          <a:p>
            <a:pPr marL="457200" indent="-45720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>
                <a:latin typeface="Times New Roman" pitchFamily="18" charset="0"/>
              </a:rPr>
              <a:t>А3. Укажите наименьшее значение выражения </a:t>
            </a:r>
          </a:p>
          <a:p>
            <a:pPr marL="457200" indent="-45720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>
                <a:latin typeface="Times New Roman" pitchFamily="18" charset="0"/>
              </a:rPr>
              <a:t>                                    </a:t>
            </a:r>
          </a:p>
          <a:p>
            <a:pPr marL="457200" indent="-457200" fontAlgn="auto">
              <a:spcAft>
                <a:spcPts val="0"/>
              </a:spcAft>
              <a:buFont typeface="Wingdings 2"/>
              <a:buNone/>
              <a:defRPr/>
            </a:pPr>
            <a:endParaRPr lang="ru-RU" sz="2000" dirty="0" smtClean="0">
              <a:latin typeface="Times New Roman" pitchFamily="18" charset="0"/>
            </a:endParaRPr>
          </a:p>
          <a:p>
            <a:pPr marL="457200" indent="-45720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>
                <a:latin typeface="Times New Roman" pitchFamily="18" charset="0"/>
              </a:rPr>
              <a:t>В1. Вычислите </a:t>
            </a:r>
          </a:p>
          <a:p>
            <a:pPr marL="457200" indent="-45720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>
                <a:latin typeface="Times New Roman" pitchFamily="18" charset="0"/>
              </a:rPr>
              <a:t> 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ru-RU" sz="2000" dirty="0" smtClean="0">
              <a:latin typeface="Times New Roman" pitchFamily="18" charset="0"/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>
                <a:latin typeface="Times New Roman" pitchFamily="18" charset="0"/>
              </a:rPr>
              <a:t>Ответ: 1.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>
                <a:latin typeface="Times New Roman" pitchFamily="18" charset="0"/>
              </a:rPr>
              <a:t>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ru-RU" sz="2000" dirty="0"/>
          </a:p>
        </p:txBody>
      </p:sp>
      <p:graphicFrame>
        <p:nvGraphicFramePr>
          <p:cNvPr id="4098" name="Содержимое 13"/>
          <p:cNvGraphicFramePr>
            <a:graphicFrameLocks noChangeAspect="1"/>
          </p:cNvGraphicFramePr>
          <p:nvPr>
            <p:ph sz="half" idx="2"/>
          </p:nvPr>
        </p:nvGraphicFramePr>
        <p:xfrm>
          <a:off x="4575175" y="1143000"/>
          <a:ext cx="357188" cy="571500"/>
        </p:xfrm>
        <a:graphic>
          <a:graphicData uri="http://schemas.openxmlformats.org/presentationml/2006/ole">
            <p:oleObj spid="_x0000_s4098" name="Формула" r:id="rId3" imgW="253800" imgH="431640" progId="Equation.3">
              <p:embed/>
            </p:oleObj>
          </a:graphicData>
        </a:graphic>
      </p:graphicFrame>
      <p:graphicFrame>
        <p:nvGraphicFramePr>
          <p:cNvPr id="1029" name="Object 3"/>
          <p:cNvGraphicFramePr>
            <a:graphicFrameLocks noChangeAspect="1"/>
          </p:cNvGraphicFramePr>
          <p:nvPr/>
        </p:nvGraphicFramePr>
        <p:xfrm>
          <a:off x="1285875" y="1643063"/>
          <a:ext cx="642938" cy="647700"/>
        </p:xfrm>
        <a:graphic>
          <a:graphicData uri="http://schemas.openxmlformats.org/presentationml/2006/ole">
            <p:oleObj spid="_x0000_s4099" name="Формула" r:id="rId4" imgW="533160" imgH="431640" progId="Equation.3">
              <p:embed/>
            </p:oleObj>
          </a:graphicData>
        </a:graphic>
      </p:graphicFrame>
      <p:graphicFrame>
        <p:nvGraphicFramePr>
          <p:cNvPr id="1030" name="Object 4"/>
          <p:cNvGraphicFramePr>
            <a:graphicFrameLocks noChangeAspect="1"/>
          </p:cNvGraphicFramePr>
          <p:nvPr/>
        </p:nvGraphicFramePr>
        <p:xfrm>
          <a:off x="5572125" y="1928813"/>
          <a:ext cx="595313" cy="304800"/>
        </p:xfrm>
        <a:graphic>
          <a:graphicData uri="http://schemas.openxmlformats.org/presentationml/2006/ole">
            <p:oleObj spid="_x0000_s4100" name="Формула" r:id="rId5" imgW="431640" imgH="203040" progId="Equation.3">
              <p:embed/>
            </p:oleObj>
          </a:graphicData>
        </a:graphic>
      </p:graphicFrame>
      <p:graphicFrame>
        <p:nvGraphicFramePr>
          <p:cNvPr id="4101" name="Object 5"/>
          <p:cNvGraphicFramePr>
            <a:graphicFrameLocks noChangeAspect="1"/>
          </p:cNvGraphicFramePr>
          <p:nvPr/>
        </p:nvGraphicFramePr>
        <p:xfrm>
          <a:off x="4071938" y="1928813"/>
          <a:ext cx="682625" cy="304800"/>
        </p:xfrm>
        <a:graphic>
          <a:graphicData uri="http://schemas.openxmlformats.org/presentationml/2006/ole">
            <p:oleObj spid="_x0000_s4101" name="Формула" r:id="rId6" imgW="495000" imgH="203040" progId="Equation.3">
              <p:embed/>
            </p:oleObj>
          </a:graphicData>
        </a:graphic>
      </p:graphicFrame>
      <p:graphicFrame>
        <p:nvGraphicFramePr>
          <p:cNvPr id="1033" name="Object 6"/>
          <p:cNvGraphicFramePr>
            <a:graphicFrameLocks noChangeAspect="1"/>
          </p:cNvGraphicFramePr>
          <p:nvPr/>
        </p:nvGraphicFramePr>
        <p:xfrm>
          <a:off x="2714625" y="1714500"/>
          <a:ext cx="612775" cy="647700"/>
        </p:xfrm>
        <a:graphic>
          <a:graphicData uri="http://schemas.openxmlformats.org/presentationml/2006/ole">
            <p:oleObj spid="_x0000_s4102" name="Формула" r:id="rId7" imgW="444240" imgH="431640" progId="Equation.3">
              <p:embed/>
            </p:oleObj>
          </a:graphicData>
        </a:graphic>
      </p:graphicFrame>
      <p:graphicFrame>
        <p:nvGraphicFramePr>
          <p:cNvPr id="4103" name="Object 7"/>
          <p:cNvGraphicFramePr>
            <a:graphicFrameLocks noChangeAspect="1"/>
          </p:cNvGraphicFramePr>
          <p:nvPr/>
        </p:nvGraphicFramePr>
        <p:xfrm>
          <a:off x="1487488" y="2733675"/>
          <a:ext cx="2454275" cy="323850"/>
        </p:xfrm>
        <a:graphic>
          <a:graphicData uri="http://schemas.openxmlformats.org/presentationml/2006/ole">
            <p:oleObj spid="_x0000_s4103" name="Формула" r:id="rId8" imgW="1536480" imgH="215640" progId="Equation.3">
              <p:embed/>
            </p:oleObj>
          </a:graphicData>
        </a:graphic>
      </p:graphicFrame>
      <p:graphicFrame>
        <p:nvGraphicFramePr>
          <p:cNvPr id="4104" name="Object 8"/>
          <p:cNvGraphicFramePr>
            <a:graphicFrameLocks noChangeAspect="1"/>
          </p:cNvGraphicFramePr>
          <p:nvPr/>
        </p:nvGraphicFramePr>
        <p:xfrm>
          <a:off x="5861050" y="3500438"/>
          <a:ext cx="2214563" cy="642937"/>
        </p:xfrm>
        <a:graphic>
          <a:graphicData uri="http://schemas.openxmlformats.org/presentationml/2006/ole">
            <p:oleObj spid="_x0000_s4104" name="Формула" r:id="rId9" imgW="1269720" imgH="431640" progId="Equation.3">
              <p:embed/>
            </p:oleObj>
          </a:graphicData>
        </a:graphic>
      </p:graphicFrame>
      <p:graphicFrame>
        <p:nvGraphicFramePr>
          <p:cNvPr id="4105" name="Object 9"/>
          <p:cNvGraphicFramePr>
            <a:graphicFrameLocks noChangeAspect="1"/>
          </p:cNvGraphicFramePr>
          <p:nvPr/>
        </p:nvGraphicFramePr>
        <p:xfrm>
          <a:off x="2643188" y="5072063"/>
          <a:ext cx="3071812" cy="714375"/>
        </p:xfrm>
        <a:graphic>
          <a:graphicData uri="http://schemas.openxmlformats.org/presentationml/2006/ole">
            <p:oleObj spid="_x0000_s4105" name="Формула" r:id="rId10" imgW="1930320" imgH="419040" progId="Equation.3">
              <p:embed/>
            </p:oleObj>
          </a:graphicData>
        </a:graphic>
      </p:graphicFrame>
      <p:graphicFrame>
        <p:nvGraphicFramePr>
          <p:cNvPr id="4106" name="Object 10"/>
          <p:cNvGraphicFramePr>
            <a:graphicFrameLocks noChangeAspect="1"/>
          </p:cNvGraphicFramePr>
          <p:nvPr/>
        </p:nvGraphicFramePr>
        <p:xfrm>
          <a:off x="1214438" y="3071813"/>
          <a:ext cx="785812" cy="349250"/>
        </p:xfrm>
        <a:graphic>
          <a:graphicData uri="http://schemas.openxmlformats.org/presentationml/2006/ole">
            <p:oleObj spid="_x0000_s4106" name="Формула" r:id="rId11" imgW="457200" imgH="203040" progId="Equation.3">
              <p:embed/>
            </p:oleObj>
          </a:graphicData>
        </a:graphic>
      </p:graphicFrame>
      <p:graphicFrame>
        <p:nvGraphicFramePr>
          <p:cNvPr id="15" name="Object 11"/>
          <p:cNvGraphicFramePr>
            <a:graphicFrameLocks noChangeAspect="1"/>
          </p:cNvGraphicFramePr>
          <p:nvPr/>
        </p:nvGraphicFramePr>
        <p:xfrm>
          <a:off x="2857500" y="3071813"/>
          <a:ext cx="604838" cy="346075"/>
        </p:xfrm>
        <a:graphic>
          <a:graphicData uri="http://schemas.openxmlformats.org/presentationml/2006/ole">
            <p:oleObj spid="_x0000_s4107" name="Формула" r:id="rId12" imgW="355320" imgH="203040" progId="Equation.3">
              <p:embed/>
            </p:oleObj>
          </a:graphicData>
        </a:graphic>
      </p:graphicFrame>
      <p:graphicFrame>
        <p:nvGraphicFramePr>
          <p:cNvPr id="16" name="Object 12"/>
          <p:cNvGraphicFramePr>
            <a:graphicFrameLocks noChangeAspect="1"/>
          </p:cNvGraphicFramePr>
          <p:nvPr/>
        </p:nvGraphicFramePr>
        <p:xfrm>
          <a:off x="4143375" y="3071813"/>
          <a:ext cx="357188" cy="336550"/>
        </p:xfrm>
        <a:graphic>
          <a:graphicData uri="http://schemas.openxmlformats.org/presentationml/2006/ole">
            <p:oleObj spid="_x0000_s4108" name="Формула" r:id="rId13" imgW="215640" imgH="203040" progId="Equation.3">
              <p:embed/>
            </p:oleObj>
          </a:graphicData>
        </a:graphic>
      </p:graphicFrame>
      <p:graphicFrame>
        <p:nvGraphicFramePr>
          <p:cNvPr id="17" name="Object 13"/>
          <p:cNvGraphicFramePr>
            <a:graphicFrameLocks noChangeAspect="1"/>
          </p:cNvGraphicFramePr>
          <p:nvPr/>
        </p:nvGraphicFramePr>
        <p:xfrm>
          <a:off x="5643563" y="3090863"/>
          <a:ext cx="571500" cy="327025"/>
        </p:xfrm>
        <a:graphic>
          <a:graphicData uri="http://schemas.openxmlformats.org/presentationml/2006/ole">
            <p:oleObj spid="_x0000_s4109" name="Формула" r:id="rId14" imgW="355320" imgH="203040" progId="Equation.3">
              <p:embed/>
            </p:oleObj>
          </a:graphicData>
        </a:graphic>
      </p:graphicFrame>
      <p:graphicFrame>
        <p:nvGraphicFramePr>
          <p:cNvPr id="4110" name="Object 14"/>
          <p:cNvGraphicFramePr>
            <a:graphicFrameLocks noChangeAspect="1"/>
          </p:cNvGraphicFramePr>
          <p:nvPr/>
        </p:nvGraphicFramePr>
        <p:xfrm>
          <a:off x="1312863" y="4143375"/>
          <a:ext cx="401637" cy="357188"/>
        </p:xfrm>
        <a:graphic>
          <a:graphicData uri="http://schemas.openxmlformats.org/presentationml/2006/ole">
            <p:oleObj spid="_x0000_s4110" name="Формула" r:id="rId15" imgW="228600" imgH="203040" progId="Equation.3">
              <p:embed/>
            </p:oleObj>
          </a:graphicData>
        </a:graphic>
      </p:graphicFrame>
      <p:graphicFrame>
        <p:nvGraphicFramePr>
          <p:cNvPr id="19" name="Object 15"/>
          <p:cNvGraphicFramePr>
            <a:graphicFrameLocks noChangeAspect="1"/>
          </p:cNvGraphicFramePr>
          <p:nvPr/>
        </p:nvGraphicFramePr>
        <p:xfrm>
          <a:off x="2884488" y="4143375"/>
          <a:ext cx="401637" cy="357188"/>
        </p:xfrm>
        <a:graphic>
          <a:graphicData uri="http://schemas.openxmlformats.org/presentationml/2006/ole">
            <p:oleObj spid="_x0000_s4111" name="Формула" r:id="rId16" imgW="228600" imgH="203040" progId="Equation.3">
              <p:embed/>
            </p:oleObj>
          </a:graphicData>
        </a:graphic>
      </p:graphicFrame>
      <p:graphicFrame>
        <p:nvGraphicFramePr>
          <p:cNvPr id="20" name="Object 16"/>
          <p:cNvGraphicFramePr>
            <a:graphicFrameLocks noChangeAspect="1"/>
          </p:cNvGraphicFramePr>
          <p:nvPr/>
        </p:nvGraphicFramePr>
        <p:xfrm>
          <a:off x="4214813" y="4143375"/>
          <a:ext cx="642937" cy="366713"/>
        </p:xfrm>
        <a:graphic>
          <a:graphicData uri="http://schemas.openxmlformats.org/presentationml/2006/ole">
            <p:oleObj spid="_x0000_s4112" name="Формула" r:id="rId17" imgW="355320" imgH="203040" progId="Equation.3">
              <p:embed/>
            </p:oleObj>
          </a:graphicData>
        </a:graphic>
      </p:graphicFrame>
      <p:graphicFrame>
        <p:nvGraphicFramePr>
          <p:cNvPr id="21" name="Object 17"/>
          <p:cNvGraphicFramePr>
            <a:graphicFrameLocks noChangeAspect="1"/>
          </p:cNvGraphicFramePr>
          <p:nvPr/>
        </p:nvGraphicFramePr>
        <p:xfrm>
          <a:off x="5643563" y="4143375"/>
          <a:ext cx="642937" cy="366713"/>
        </p:xfrm>
        <a:graphic>
          <a:graphicData uri="http://schemas.openxmlformats.org/presentationml/2006/ole">
            <p:oleObj spid="_x0000_s4113" name="Формула" r:id="rId18" imgW="35532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571504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/>
              <a:t>                  Проверочный тест         В - 2                    </a:t>
            </a:r>
            <a:endParaRPr lang="ru-RU" sz="2800" dirty="0"/>
          </a:p>
        </p:txBody>
      </p:sp>
      <p:sp>
        <p:nvSpPr>
          <p:cNvPr id="10" name="Содержимое 9"/>
          <p:cNvSpPr>
            <a:spLocks noGrp="1"/>
          </p:cNvSpPr>
          <p:nvPr>
            <p:ph sz="half" idx="2"/>
          </p:nvPr>
        </p:nvSpPr>
        <p:spPr>
          <a:xfrm>
            <a:off x="571500" y="1071563"/>
            <a:ext cx="7929563" cy="5500687"/>
          </a:xfrm>
        </p:spPr>
        <p:txBody>
          <a:bodyPr>
            <a:normAutofit fontScale="625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ru-RU" sz="2000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900" dirty="0" smtClean="0"/>
              <a:t>А1. Найдите </a:t>
            </a:r>
            <a:r>
              <a:rPr lang="en-US" sz="2900" i="1" dirty="0" err="1" smtClean="0"/>
              <a:t>cos</a:t>
            </a:r>
            <a:r>
              <a:rPr lang="en-US" sz="2900" i="1" dirty="0" smtClean="0"/>
              <a:t> </a:t>
            </a:r>
            <a:r>
              <a:rPr lang="el-GR" sz="2900" i="1" dirty="0" smtClean="0"/>
              <a:t>α</a:t>
            </a:r>
            <a:r>
              <a:rPr lang="en-US" sz="2900" i="1" dirty="0" smtClean="0"/>
              <a:t>,</a:t>
            </a:r>
            <a:r>
              <a:rPr lang="en-US" sz="2900" dirty="0" smtClean="0"/>
              <a:t> </a:t>
            </a:r>
            <a:r>
              <a:rPr lang="ru-RU" sz="2900" dirty="0" smtClean="0"/>
              <a:t>если </a:t>
            </a:r>
            <a:r>
              <a:rPr lang="en-US" sz="2900" i="1" dirty="0" smtClean="0"/>
              <a:t>sin </a:t>
            </a:r>
            <a:r>
              <a:rPr lang="el-GR" sz="2900" i="1" dirty="0" smtClean="0"/>
              <a:t>α</a:t>
            </a:r>
            <a:r>
              <a:rPr lang="en-US" sz="2900" i="1" dirty="0" smtClean="0"/>
              <a:t> =      </a:t>
            </a:r>
            <a:r>
              <a:rPr lang="ru-RU" sz="2900" i="1" dirty="0" smtClean="0"/>
              <a:t> </a:t>
            </a:r>
            <a:r>
              <a:rPr lang="ru-RU" sz="2900" dirty="0" smtClean="0"/>
              <a:t>и </a:t>
            </a:r>
            <a:r>
              <a:rPr lang="el-GR" sz="2900" dirty="0" smtClean="0"/>
              <a:t>α</a:t>
            </a:r>
            <a:r>
              <a:rPr lang="ru-RU" sz="2900" dirty="0" smtClean="0"/>
              <a:t> - угол  </a:t>
            </a:r>
            <a:r>
              <a:rPr lang="en-US" sz="2900" dirty="0" smtClean="0"/>
              <a:t>II </a:t>
            </a:r>
            <a:r>
              <a:rPr lang="ru-RU" sz="2900" dirty="0" smtClean="0"/>
              <a:t>четверти</a:t>
            </a:r>
            <a:r>
              <a:rPr lang="ru-RU" sz="2900" i="1" dirty="0" smtClean="0"/>
              <a:t>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ru-RU" sz="2900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ru-RU" sz="2900" i="1" dirty="0"/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ru-RU" sz="2900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900" dirty="0" smtClean="0"/>
              <a:t>А2. Найдите значение выражения </a:t>
            </a:r>
            <a:r>
              <a:rPr lang="en-US" sz="2900" dirty="0" smtClean="0"/>
              <a:t>2</a:t>
            </a:r>
            <a:r>
              <a:rPr lang="en-US" sz="2900" i="1" dirty="0" smtClean="0"/>
              <a:t>sin 15⁰(</a:t>
            </a:r>
            <a:r>
              <a:rPr lang="en-US" sz="2900" i="1" dirty="0" err="1" smtClean="0"/>
              <a:t>cos</a:t>
            </a:r>
            <a:r>
              <a:rPr lang="en-US" sz="2900" i="1" dirty="0" smtClean="0"/>
              <a:t> 10⁰ </a:t>
            </a:r>
            <a:r>
              <a:rPr lang="en-US" sz="2900" i="1" dirty="0" err="1" smtClean="0"/>
              <a:t>cos</a:t>
            </a:r>
            <a:r>
              <a:rPr lang="en-US" sz="2900" i="1" dirty="0" smtClean="0"/>
              <a:t> 5⁰ - sin 10⁰</a:t>
            </a:r>
            <a:r>
              <a:rPr lang="ru-RU" sz="2900" dirty="0" smtClean="0"/>
              <a:t> </a:t>
            </a:r>
            <a:r>
              <a:rPr lang="en-US" sz="2900" dirty="0" smtClean="0"/>
              <a:t>sin 5⁰)</a:t>
            </a:r>
            <a:endParaRPr lang="ru-RU" sz="2900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en-US" sz="2900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ru-RU" sz="2900" dirty="0" smtClean="0"/>
          </a:p>
          <a:p>
            <a:pPr marL="457200" indent="-457200" fontAlgn="auto">
              <a:spcAft>
                <a:spcPts val="0"/>
              </a:spcAft>
              <a:buFont typeface="Wingdings 2"/>
              <a:buNone/>
              <a:defRPr/>
            </a:pPr>
            <a:endParaRPr lang="ru-RU" sz="2900" dirty="0" smtClean="0"/>
          </a:p>
          <a:p>
            <a:pPr marL="457200" indent="-45720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900" dirty="0" smtClean="0"/>
              <a:t>А3. Найдите наибольшее </a:t>
            </a:r>
            <a:r>
              <a:rPr lang="ru-RU" sz="2900" dirty="0" err="1" smtClean="0"/>
              <a:t>значениевыражения</a:t>
            </a:r>
            <a:r>
              <a:rPr lang="ru-RU" sz="2900" dirty="0" smtClean="0"/>
              <a:t>  </a:t>
            </a:r>
            <a:r>
              <a:rPr lang="ru-RU" sz="2900" i="1" dirty="0" smtClean="0"/>
              <a:t>3 </a:t>
            </a:r>
            <a:r>
              <a:rPr lang="en-US" sz="2900" i="1" dirty="0" err="1" smtClean="0"/>
              <a:t>cos</a:t>
            </a:r>
            <a:r>
              <a:rPr lang="en-US" sz="2900" i="1" dirty="0" smtClean="0"/>
              <a:t>(2 x -     ) – 2,5</a:t>
            </a:r>
            <a:endParaRPr lang="ru-RU" sz="2900" i="1" dirty="0" smtClean="0"/>
          </a:p>
          <a:p>
            <a:pPr marL="457200" indent="-457200" fontAlgn="auto">
              <a:spcAft>
                <a:spcPts val="0"/>
              </a:spcAft>
              <a:buFont typeface="Wingdings 2"/>
              <a:buNone/>
              <a:defRPr/>
            </a:pPr>
            <a:endParaRPr lang="ru-RU" sz="2900" dirty="0" smtClean="0"/>
          </a:p>
          <a:p>
            <a:pPr marL="457200" indent="-457200" fontAlgn="auto">
              <a:spcAft>
                <a:spcPts val="0"/>
              </a:spcAft>
              <a:buFont typeface="Wingdings 2"/>
              <a:buNone/>
              <a:defRPr/>
            </a:pPr>
            <a:endParaRPr lang="en-US" sz="2900" i="1" dirty="0" smtClean="0"/>
          </a:p>
          <a:p>
            <a:pPr marL="457200" indent="-457200" fontAlgn="auto">
              <a:spcAft>
                <a:spcPts val="0"/>
              </a:spcAft>
              <a:buFont typeface="Wingdings 2"/>
              <a:buNone/>
              <a:defRPr/>
            </a:pPr>
            <a:endParaRPr lang="en-US" sz="2900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900" dirty="0" smtClean="0"/>
              <a:t>В1. Найдите значение выражения 6    </a:t>
            </a:r>
            <a:r>
              <a:rPr lang="en-US" sz="2900" i="1" dirty="0" err="1" smtClean="0"/>
              <a:t>tg</a:t>
            </a:r>
            <a:r>
              <a:rPr lang="en-US" sz="2900" i="1" dirty="0" smtClean="0"/>
              <a:t> </a:t>
            </a:r>
            <a:r>
              <a:rPr lang="el-GR" sz="2900" i="1" dirty="0" smtClean="0"/>
              <a:t>α</a:t>
            </a:r>
            <a:r>
              <a:rPr lang="en-US" sz="2900" i="1" dirty="0" smtClean="0"/>
              <a:t> cos²(</a:t>
            </a:r>
            <a:r>
              <a:rPr lang="el-GR" sz="2900" i="1" dirty="0" smtClean="0"/>
              <a:t>π</a:t>
            </a:r>
            <a:r>
              <a:rPr lang="en-US" sz="2900" i="1" dirty="0" smtClean="0"/>
              <a:t> – </a:t>
            </a:r>
            <a:r>
              <a:rPr lang="el-GR" sz="2900" i="1" dirty="0" smtClean="0"/>
              <a:t>α</a:t>
            </a:r>
            <a:r>
              <a:rPr lang="en-US" sz="2900" i="1" dirty="0" smtClean="0"/>
              <a:t>)</a:t>
            </a:r>
            <a:r>
              <a:rPr lang="en-US" sz="2900" dirty="0" smtClean="0"/>
              <a:t>,</a:t>
            </a:r>
            <a:r>
              <a:rPr lang="ru-RU" sz="2900" dirty="0" smtClean="0"/>
              <a:t> если </a:t>
            </a:r>
            <a:r>
              <a:rPr lang="en-US" sz="2900" i="1" dirty="0" smtClean="0"/>
              <a:t>sin 2</a:t>
            </a:r>
            <a:r>
              <a:rPr lang="el-GR" sz="2900" i="1" dirty="0" smtClean="0"/>
              <a:t>α</a:t>
            </a:r>
            <a:r>
              <a:rPr lang="en-US" sz="2900" i="1" dirty="0" smtClean="0"/>
              <a:t> =       </a:t>
            </a:r>
            <a:r>
              <a:rPr lang="ru-RU" sz="2900" i="1" dirty="0" smtClean="0"/>
              <a:t>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ru-RU" sz="2900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900" i="1" dirty="0" smtClean="0"/>
              <a:t>  </a:t>
            </a:r>
            <a:r>
              <a:rPr lang="ru-RU" sz="2900" dirty="0" smtClean="0"/>
              <a:t>Ответ: 2.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ru-RU" sz="2200" i="1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ru-RU" sz="2000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/>
              <a:t>                 </a:t>
            </a:r>
            <a:endParaRPr lang="ru-RU" sz="2000" dirty="0"/>
          </a:p>
        </p:txBody>
      </p:sp>
      <p:graphicFrame>
        <p:nvGraphicFramePr>
          <p:cNvPr id="3074" name="Содержимое 10"/>
          <p:cNvGraphicFramePr>
            <a:graphicFrameLocks noChangeAspect="1"/>
          </p:cNvGraphicFramePr>
          <p:nvPr>
            <p:ph sz="half" idx="1"/>
          </p:nvPr>
        </p:nvGraphicFramePr>
        <p:xfrm>
          <a:off x="3929063" y="1214438"/>
          <a:ext cx="357187" cy="571500"/>
        </p:xfrm>
        <a:graphic>
          <a:graphicData uri="http://schemas.openxmlformats.org/presentationml/2006/ole">
            <p:oleObj spid="_x0000_s3074" name="Формула" r:id="rId3" imgW="203040" imgH="393480" progId="Equation.3">
              <p:embed/>
            </p:oleObj>
          </a:graphicData>
        </a:graphic>
      </p:graphicFrame>
      <p:graphicFrame>
        <p:nvGraphicFramePr>
          <p:cNvPr id="12" name="Object 3"/>
          <p:cNvGraphicFramePr>
            <a:graphicFrameLocks noChangeAspect="1"/>
          </p:cNvGraphicFramePr>
          <p:nvPr/>
        </p:nvGraphicFramePr>
        <p:xfrm>
          <a:off x="1143000" y="1785938"/>
          <a:ext cx="503238" cy="642937"/>
        </p:xfrm>
        <a:graphic>
          <a:graphicData uri="http://schemas.openxmlformats.org/presentationml/2006/ole">
            <p:oleObj spid="_x0000_s3075" name="Формула" r:id="rId4" imgW="317160" imgH="393480" progId="Equation.3">
              <p:embed/>
            </p:oleObj>
          </a:graphicData>
        </a:graphic>
      </p:graphicFrame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2857500" y="1785938"/>
          <a:ext cx="744538" cy="642937"/>
        </p:xfrm>
        <a:graphic>
          <a:graphicData uri="http://schemas.openxmlformats.org/presentationml/2006/ole">
            <p:oleObj spid="_x0000_s3076" name="Формула" r:id="rId5" imgW="469800" imgH="393480" progId="Equation.3">
              <p:embed/>
            </p:oleObj>
          </a:graphicData>
        </a:graphic>
      </p:graphicFrame>
      <p:graphicFrame>
        <p:nvGraphicFramePr>
          <p:cNvPr id="23" name="Object 5"/>
          <p:cNvGraphicFramePr>
            <a:graphicFrameLocks noChangeAspect="1"/>
          </p:cNvGraphicFramePr>
          <p:nvPr/>
        </p:nvGraphicFramePr>
        <p:xfrm>
          <a:off x="4572000" y="1785938"/>
          <a:ext cx="542925" cy="642937"/>
        </p:xfrm>
        <a:graphic>
          <a:graphicData uri="http://schemas.openxmlformats.org/presentationml/2006/ole">
            <p:oleObj spid="_x0000_s3077" name="Формула" r:id="rId6" imgW="342720" imgH="393480" progId="Equation.3">
              <p:embed/>
            </p:oleObj>
          </a:graphicData>
        </a:graphic>
      </p:graphicFrame>
      <p:graphicFrame>
        <p:nvGraphicFramePr>
          <p:cNvPr id="24" name="Object 6"/>
          <p:cNvGraphicFramePr>
            <a:graphicFrameLocks noChangeAspect="1"/>
          </p:cNvGraphicFramePr>
          <p:nvPr/>
        </p:nvGraphicFramePr>
        <p:xfrm>
          <a:off x="6215063" y="1706563"/>
          <a:ext cx="642937" cy="650875"/>
        </p:xfrm>
        <a:graphic>
          <a:graphicData uri="http://schemas.openxmlformats.org/presentationml/2006/ole">
            <p:oleObj spid="_x0000_s3078" name="Формула" r:id="rId7" imgW="469800" imgH="393480" progId="Equation.3">
              <p:embed/>
            </p:oleObj>
          </a:graphicData>
        </a:graphic>
      </p:graphicFrame>
      <p:graphicFrame>
        <p:nvGraphicFramePr>
          <p:cNvPr id="3079" name="Object 7"/>
          <p:cNvGraphicFramePr>
            <a:graphicFrameLocks noChangeAspect="1"/>
          </p:cNvGraphicFramePr>
          <p:nvPr/>
        </p:nvGraphicFramePr>
        <p:xfrm>
          <a:off x="6740525" y="3357563"/>
          <a:ext cx="236538" cy="701675"/>
        </p:xfrm>
        <a:graphic>
          <a:graphicData uri="http://schemas.openxmlformats.org/presentationml/2006/ole">
            <p:oleObj spid="_x0000_s3079" name="Формула" r:id="rId8" imgW="164880" imgH="393480" progId="Equation.3">
              <p:embed/>
            </p:oleObj>
          </a:graphicData>
        </a:graphic>
      </p:graphicFrame>
      <p:graphicFrame>
        <p:nvGraphicFramePr>
          <p:cNvPr id="3080" name="Object 8"/>
          <p:cNvGraphicFramePr>
            <a:graphicFrameLocks noChangeAspect="1"/>
          </p:cNvGraphicFramePr>
          <p:nvPr/>
        </p:nvGraphicFramePr>
        <p:xfrm>
          <a:off x="4429125" y="4786313"/>
          <a:ext cx="285750" cy="357187"/>
        </p:xfrm>
        <a:graphic>
          <a:graphicData uri="http://schemas.openxmlformats.org/presentationml/2006/ole">
            <p:oleObj spid="_x0000_s3080" name="Формула" r:id="rId9" imgW="241200" imgH="215640" progId="Equation.3">
              <p:embed/>
            </p:oleObj>
          </a:graphicData>
        </a:graphic>
      </p:graphicFrame>
      <p:graphicFrame>
        <p:nvGraphicFramePr>
          <p:cNvPr id="3081" name="Object 9"/>
          <p:cNvGraphicFramePr>
            <a:graphicFrameLocks noChangeAspect="1"/>
          </p:cNvGraphicFramePr>
          <p:nvPr/>
        </p:nvGraphicFramePr>
        <p:xfrm>
          <a:off x="7751763" y="4572000"/>
          <a:ext cx="376237" cy="571500"/>
        </p:xfrm>
        <a:graphic>
          <a:graphicData uri="http://schemas.openxmlformats.org/presentationml/2006/ole">
            <p:oleObj spid="_x0000_s3081" name="Формула" r:id="rId10" imgW="253800" imgH="431640" progId="Equation.3">
              <p:embed/>
            </p:oleObj>
          </a:graphicData>
        </a:graphic>
      </p:graphicFrame>
      <p:graphicFrame>
        <p:nvGraphicFramePr>
          <p:cNvPr id="13" name="Object 10"/>
          <p:cNvGraphicFramePr>
            <a:graphicFrameLocks noChangeAspect="1"/>
          </p:cNvGraphicFramePr>
          <p:nvPr/>
        </p:nvGraphicFramePr>
        <p:xfrm>
          <a:off x="1214438" y="3000375"/>
          <a:ext cx="357187" cy="357188"/>
        </p:xfrm>
        <a:graphic>
          <a:graphicData uri="http://schemas.openxmlformats.org/presentationml/2006/ole">
            <p:oleObj spid="_x0000_s3082" name="Формула" r:id="rId11" imgW="203040" imgH="203040" progId="Equation.3">
              <p:embed/>
            </p:oleObj>
          </a:graphicData>
        </a:graphic>
      </p:graphicFrame>
      <p:graphicFrame>
        <p:nvGraphicFramePr>
          <p:cNvPr id="14" name="Object 11"/>
          <p:cNvGraphicFramePr>
            <a:graphicFrameLocks noChangeAspect="1"/>
          </p:cNvGraphicFramePr>
          <p:nvPr/>
        </p:nvGraphicFramePr>
        <p:xfrm>
          <a:off x="2928938" y="3000375"/>
          <a:ext cx="446087" cy="357188"/>
        </p:xfrm>
        <a:graphic>
          <a:graphicData uri="http://schemas.openxmlformats.org/presentationml/2006/ole">
            <p:oleObj spid="_x0000_s3083" name="Формула" r:id="rId12" imgW="253800" imgH="203040" progId="Equation.3">
              <p:embed/>
            </p:oleObj>
          </a:graphicData>
        </a:graphic>
      </p:graphicFrame>
      <p:graphicFrame>
        <p:nvGraphicFramePr>
          <p:cNvPr id="15" name="Object 12"/>
          <p:cNvGraphicFramePr>
            <a:graphicFrameLocks noChangeAspect="1"/>
          </p:cNvGraphicFramePr>
          <p:nvPr/>
        </p:nvGraphicFramePr>
        <p:xfrm>
          <a:off x="4572000" y="3000375"/>
          <a:ext cx="785813" cy="369888"/>
        </p:xfrm>
        <a:graphic>
          <a:graphicData uri="http://schemas.openxmlformats.org/presentationml/2006/ole">
            <p:oleObj spid="_x0000_s3084" name="Формула" r:id="rId13" imgW="431640" imgH="203040" progId="Equation.3">
              <p:embed/>
            </p:oleObj>
          </a:graphicData>
        </a:graphic>
      </p:graphicFrame>
      <p:graphicFrame>
        <p:nvGraphicFramePr>
          <p:cNvPr id="3085" name="Object 13"/>
          <p:cNvGraphicFramePr>
            <a:graphicFrameLocks noChangeAspect="1"/>
          </p:cNvGraphicFramePr>
          <p:nvPr/>
        </p:nvGraphicFramePr>
        <p:xfrm>
          <a:off x="6215063" y="3000375"/>
          <a:ext cx="606425" cy="346075"/>
        </p:xfrm>
        <a:graphic>
          <a:graphicData uri="http://schemas.openxmlformats.org/presentationml/2006/ole">
            <p:oleObj spid="_x0000_s3085" name="Формула" r:id="rId14" imgW="355320" imgH="203040" progId="Equation.3">
              <p:embed/>
            </p:oleObj>
          </a:graphicData>
        </a:graphic>
      </p:graphicFrame>
      <p:graphicFrame>
        <p:nvGraphicFramePr>
          <p:cNvPr id="17" name="Object 14"/>
          <p:cNvGraphicFramePr>
            <a:graphicFrameLocks noChangeAspect="1"/>
          </p:cNvGraphicFramePr>
          <p:nvPr/>
        </p:nvGraphicFramePr>
        <p:xfrm>
          <a:off x="1285875" y="4071938"/>
          <a:ext cx="442913" cy="417512"/>
        </p:xfrm>
        <a:graphic>
          <a:graphicData uri="http://schemas.openxmlformats.org/presentationml/2006/ole">
            <p:oleObj spid="_x0000_s3086" name="Формула" r:id="rId15" imgW="215640" imgH="203040" progId="Equation.3">
              <p:embed/>
            </p:oleObj>
          </a:graphicData>
        </a:graphic>
      </p:graphicFrame>
      <p:graphicFrame>
        <p:nvGraphicFramePr>
          <p:cNvPr id="3087" name="Object 15"/>
          <p:cNvGraphicFramePr>
            <a:graphicFrameLocks noChangeAspect="1"/>
          </p:cNvGraphicFramePr>
          <p:nvPr/>
        </p:nvGraphicFramePr>
        <p:xfrm>
          <a:off x="3000375" y="4071938"/>
          <a:ext cx="604838" cy="346075"/>
        </p:xfrm>
        <a:graphic>
          <a:graphicData uri="http://schemas.openxmlformats.org/presentationml/2006/ole">
            <p:oleObj spid="_x0000_s3087" name="Формула" r:id="rId16" imgW="355320" imgH="203040" progId="Equation.3">
              <p:embed/>
            </p:oleObj>
          </a:graphicData>
        </a:graphic>
      </p:graphicFrame>
      <p:graphicFrame>
        <p:nvGraphicFramePr>
          <p:cNvPr id="19" name="Object 16"/>
          <p:cNvGraphicFramePr>
            <a:graphicFrameLocks noChangeAspect="1"/>
          </p:cNvGraphicFramePr>
          <p:nvPr/>
        </p:nvGraphicFramePr>
        <p:xfrm>
          <a:off x="4643438" y="4071938"/>
          <a:ext cx="584200" cy="346075"/>
        </p:xfrm>
        <a:graphic>
          <a:graphicData uri="http://schemas.openxmlformats.org/presentationml/2006/ole">
            <p:oleObj spid="_x0000_s3088" name="Формула" r:id="rId17" imgW="342720" imgH="203040" progId="Equation.3">
              <p:embed/>
            </p:oleObj>
          </a:graphicData>
        </a:graphic>
      </p:graphicFrame>
      <p:graphicFrame>
        <p:nvGraphicFramePr>
          <p:cNvPr id="20" name="Object 17"/>
          <p:cNvGraphicFramePr>
            <a:graphicFrameLocks noChangeAspect="1"/>
          </p:cNvGraphicFramePr>
          <p:nvPr/>
        </p:nvGraphicFramePr>
        <p:xfrm>
          <a:off x="6286500" y="4071938"/>
          <a:ext cx="842963" cy="346075"/>
        </p:xfrm>
        <a:graphic>
          <a:graphicData uri="http://schemas.openxmlformats.org/presentationml/2006/ole">
            <p:oleObj spid="_x0000_s3089" name="Формула" r:id="rId18" imgW="49500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Text Box 4"/>
          <p:cNvSpPr txBox="1">
            <a:spLocks noChangeArrowheads="1"/>
          </p:cNvSpPr>
          <p:nvPr/>
        </p:nvSpPr>
        <p:spPr bwMode="auto">
          <a:xfrm>
            <a:off x="323850" y="260350"/>
            <a:ext cx="86407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latin typeface="Trebuchet MS" pitchFamily="34" charset="0"/>
            </a:endParaRPr>
          </a:p>
        </p:txBody>
      </p:sp>
      <p:sp>
        <p:nvSpPr>
          <p:cNvPr id="2056" name="Text Box 5"/>
          <p:cNvSpPr txBox="1">
            <a:spLocks noChangeArrowheads="1"/>
          </p:cNvSpPr>
          <p:nvPr/>
        </p:nvSpPr>
        <p:spPr bwMode="auto">
          <a:xfrm>
            <a:off x="323850" y="188913"/>
            <a:ext cx="2160588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latin typeface="Times New Roman" pitchFamily="18" charset="0"/>
              </a:rPr>
              <a:t>В1.  Решение:</a:t>
            </a:r>
          </a:p>
          <a:p>
            <a:pPr>
              <a:spcBef>
                <a:spcPct val="50000"/>
              </a:spcBef>
            </a:pPr>
            <a:endParaRPr lang="ru-RU" sz="2000">
              <a:latin typeface="Times New Roman" pitchFamily="18" charset="0"/>
            </a:endParaRPr>
          </a:p>
        </p:txBody>
      </p:sp>
      <p:graphicFrame>
        <p:nvGraphicFramePr>
          <p:cNvPr id="2050" name="Rectangle 2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2050" name="Формула" r:id="rId3" imgW="0" imgH="0" progId="Equation.3">
              <p:embed/>
            </p:oleObj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2203450" y="692150"/>
          <a:ext cx="4881563" cy="1008063"/>
        </p:xfrm>
        <a:graphic>
          <a:graphicData uri="http://schemas.openxmlformats.org/presentationml/2006/ole">
            <p:oleObj spid="_x0000_s2051" name="Формула" r:id="rId4" imgW="2044440" imgH="419040" progId="Equation.3">
              <p:embed/>
            </p:oleObj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1306513" y="1885950"/>
          <a:ext cx="6388100" cy="1069975"/>
        </p:xfrm>
        <a:graphic>
          <a:graphicData uri="http://schemas.openxmlformats.org/presentationml/2006/ole">
            <p:oleObj spid="_x0000_s2052" name="Формула" r:id="rId5" imgW="2590560" imgH="444240" progId="Equation.3">
              <p:embed/>
            </p:oleObj>
          </a:graphicData>
        </a:graphic>
      </p:graphicFrame>
      <p:graphicFrame>
        <p:nvGraphicFramePr>
          <p:cNvPr id="2053" name="Object 5"/>
          <p:cNvGraphicFramePr>
            <a:graphicFrameLocks noChangeAspect="1"/>
          </p:cNvGraphicFramePr>
          <p:nvPr/>
        </p:nvGraphicFramePr>
        <p:xfrm>
          <a:off x="1770063" y="3024188"/>
          <a:ext cx="5688012" cy="981075"/>
        </p:xfrm>
        <a:graphic>
          <a:graphicData uri="http://schemas.openxmlformats.org/presentationml/2006/ole">
            <p:oleObj spid="_x0000_s2053" name="Формула" r:id="rId6" imgW="2184120" imgH="419040" progId="Equation.3">
              <p:embed/>
            </p:oleObj>
          </a:graphicData>
        </a:graphic>
      </p:graphicFrame>
      <p:graphicFrame>
        <p:nvGraphicFramePr>
          <p:cNvPr id="2054" name="Object 6"/>
          <p:cNvGraphicFramePr>
            <a:graphicFrameLocks noChangeAspect="1"/>
          </p:cNvGraphicFramePr>
          <p:nvPr/>
        </p:nvGraphicFramePr>
        <p:xfrm>
          <a:off x="2203450" y="4292600"/>
          <a:ext cx="4378325" cy="1008063"/>
        </p:xfrm>
        <a:graphic>
          <a:graphicData uri="http://schemas.openxmlformats.org/presentationml/2006/ole">
            <p:oleObj spid="_x0000_s2054" name="Формула" r:id="rId7" imgW="1828800" imgH="444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611188" y="260350"/>
            <a:ext cx="40322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latin typeface="Times New Roman" pitchFamily="18" charset="0"/>
              </a:rPr>
              <a:t>В1. Решение: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938338" y="765175"/>
          <a:ext cx="5772150" cy="917575"/>
        </p:xfrm>
        <a:graphic>
          <a:graphicData uri="http://schemas.openxmlformats.org/presentationml/2006/ole">
            <p:oleObj spid="_x0000_s1026" name="Формула" r:id="rId3" imgW="2616120" imgH="393480" progId="Equation.3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338138" y="1655763"/>
          <a:ext cx="7372350" cy="1006475"/>
        </p:xfrm>
        <a:graphic>
          <a:graphicData uri="http://schemas.openxmlformats.org/presentationml/2006/ole">
            <p:oleObj spid="_x0000_s1027" name="Формула" r:id="rId4" imgW="298440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324983">
            <a:off x="2263041" y="131879"/>
            <a:ext cx="7008224" cy="3282030"/>
          </a:xfrm>
        </p:spPr>
        <p:txBody>
          <a:bodyPr>
            <a:scene3d>
              <a:camera prst="isometricOffAxis2Left"/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6000" cap="none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История возникновения тригонометрии</a:t>
            </a:r>
            <a:endParaRPr lang="ru-RU" sz="6000" cap="none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8500" y="5500688"/>
            <a:ext cx="5905500" cy="1101725"/>
          </a:xfrm>
        </p:spPr>
        <p:txBody>
          <a:bodyPr/>
          <a:lstStyle/>
          <a:p>
            <a:endParaRPr lang="ru-RU" dirty="0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5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5000"/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5900" y="539750"/>
            <a:ext cx="7867650" cy="2400300"/>
          </a:xfrm>
        </p:spPr>
        <p:txBody>
          <a:bodyPr>
            <a:noAutofit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Тригонометрия – математическая дисциплина, изучающая зависимость между сторонами и углами треугольника.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8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Trigonon</a:t>
            </a:r>
            <a:r>
              <a:rPr lang="en-US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– «треугольник» и </a:t>
            </a:r>
            <a:r>
              <a:rPr lang="en-US" sz="28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metreo</a:t>
            </a:r>
            <a:r>
              <a:rPr lang="en-US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– «измеряю»</a:t>
            </a:r>
            <a:r>
              <a:rPr lang="en-US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.</a:t>
            </a:r>
            <a:endParaRPr lang="ru-RU" sz="28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ru-RU" sz="2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1028" name="Picture 4" descr="F:\алгебра - презентация\рисунки\img3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426193">
            <a:off x="441634" y="3128304"/>
            <a:ext cx="7548487" cy="3888286"/>
          </a:xfrm>
          <a:prstGeom prst="rect">
            <a:avLst/>
          </a:prstGeom>
          <a:noFill/>
          <a:effectLst>
            <a:softEdge rad="317500"/>
          </a:effectLst>
          <a:scene3d>
            <a:camera prst="isometricOffAxis2Left"/>
            <a:lightRig rig="threePt" dir="t"/>
          </a:scene3d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84150"/>
            <a:ext cx="7600950" cy="3730934"/>
          </a:xfrm>
        </p:spPr>
        <p:txBody>
          <a:bodyPr>
            <a:noAutofit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Тригонометрия возникла из практических нужд человека. С её помощью можно определять расстояние до недоступных предметов и существенно упрощать процесс геодезической съёмки местности для составления географических карт.</a:t>
            </a:r>
            <a:endParaRPr lang="ru-RU" sz="32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1026" name="Picture 2" descr="C:\Documents and Settings\Администратор.MICROSOF-FB06B9\Рабочий стол\GHTPTYNFWBZ GJ FKUT,HT\img32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915084"/>
            <a:ext cx="4044950" cy="3088323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1027" name="Picture 3" descr="C:\Documents and Settings\Администратор.MICROSOF-FB06B9\Рабочий стол\GHTPTYNFWBZ GJ FKUT,HT\img32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60800" y="3915084"/>
            <a:ext cx="4493946" cy="2930834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7000"/>
            <a:lum/>
          </a:blip>
          <a:srcRect/>
          <a:stretch>
            <a:fillRect t="-23000" b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6000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Возникновение</a:t>
            </a:r>
            <a:endParaRPr lang="ru-RU" sz="6000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72686"/>
            <a:ext cx="7239000" cy="4308784"/>
          </a:xfrm>
        </p:spPr>
        <p:txBody>
          <a:bodyPr>
            <a:normAutofit/>
            <a:scene3d>
              <a:camera prst="perspectiveAbove"/>
              <a:lightRig rig="threePt" dir="t"/>
            </a:scene3d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Тригонометрические функции возникли в Древней Греции в связи с исследованиями в астрономии и геометрии.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Отношения сторон в прямоугольном треугольнике встречались уже в </a:t>
            </a:r>
            <a:r>
              <a:rPr lang="en-US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III </a:t>
            </a:r>
            <a:r>
              <a:rPr lang="ru-RU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веке до нашей эры в работах Евклида, Архимеда, </a:t>
            </a:r>
            <a:r>
              <a:rPr lang="ru-RU" sz="28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Аполлония</a:t>
            </a:r>
            <a:r>
              <a:rPr lang="ru-RU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28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Пергского</a:t>
            </a:r>
            <a:r>
              <a:rPr lang="ru-RU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и др.</a:t>
            </a:r>
            <a:endParaRPr lang="ru-RU" sz="2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Горизонтальный свиток 16"/>
          <p:cNvSpPr/>
          <p:nvPr/>
        </p:nvSpPr>
        <p:spPr>
          <a:xfrm rot="21434748">
            <a:off x="331788" y="2168525"/>
            <a:ext cx="7531100" cy="4041775"/>
          </a:xfrm>
          <a:prstGeom prst="horizontalScroll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scene3d>
              <a:camera prst="isometricOffAxis2Left"/>
              <a:lightRig rig="threePt" dir="t"/>
            </a:scene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  <a:reflection blurRad="6350" stA="60000" endA="900" endPos="60000" dist="60007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3550" y="457200"/>
            <a:ext cx="7239000" cy="2041834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Древнегреческий астроном Птолемей    (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II</a:t>
            </a:r>
            <a:r>
              <a:rPr lang="ru-RU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в.) вывел соотношения между хордами в круге, которые равносильны формулам: </a:t>
            </a:r>
            <a:endParaRPr lang="ru-RU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4813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Trebuchet MS" pitchFamily="34" charset="0"/>
            </a:endParaRP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882375">
            <a:off x="927100" y="2869553"/>
            <a:ext cx="4606926" cy="407693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</p:spPr>
      </p:pic>
      <p:sp>
        <p:nvSpPr>
          <p:cNvPr id="48134" name="Rectangle 3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813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Trebuchet MS" pitchFamily="34" charset="0"/>
            </a:endParaRPr>
          </a:p>
        </p:txBody>
      </p:sp>
      <p:sp>
        <p:nvSpPr>
          <p:cNvPr id="48136" name="Rectangle 6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8137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Trebuchet MS" pitchFamily="34" charset="0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882375">
            <a:off x="3242381" y="3647766"/>
            <a:ext cx="4453819" cy="392407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</p:spPr>
      </p:pic>
      <p:sp>
        <p:nvSpPr>
          <p:cNvPr id="48139" name="Rectangle 9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8140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Trebuchet MS" pitchFamily="34" charset="0"/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882375">
            <a:off x="1416050" y="4492313"/>
            <a:ext cx="2667000" cy="430161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</p:spPr>
      </p:pic>
      <p:sp>
        <p:nvSpPr>
          <p:cNvPr id="48142" name="Rectangle 12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8143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Trebuchet MS" pitchFamily="34" charset="0"/>
            </a:endParaRPr>
          </a:p>
        </p:txBody>
      </p:sp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882375">
            <a:off x="3505200" y="5114613"/>
            <a:ext cx="3022600" cy="403013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</p:spPr>
      </p:pic>
      <p:sp>
        <p:nvSpPr>
          <p:cNvPr id="48145" name="Rectangle 15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4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F:\алгебра - презентация\рисунки\img318и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911245">
            <a:off x="-473075" y="4239959"/>
            <a:ext cx="3067050" cy="2762812"/>
          </a:xfrm>
          <a:prstGeom prst="rect">
            <a:avLst/>
          </a:prstGeom>
          <a:noFill/>
          <a:effectLst>
            <a:softEdge rad="635000"/>
          </a:effectLst>
          <a:scene3d>
            <a:camera prst="isometricOffAxis1Right"/>
            <a:lightRig rig="threePt" dir="t"/>
          </a:scene3d>
        </p:spPr>
      </p:pic>
      <p:pic>
        <p:nvPicPr>
          <p:cNvPr id="5122" name="Picture 2" descr="F:\алгебра - презентация\рисунки\img31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53975" y="0"/>
            <a:ext cx="2228850" cy="2228850"/>
          </a:xfrm>
          <a:prstGeom prst="rect">
            <a:avLst/>
          </a:prstGeom>
          <a:noFill/>
          <a:effectLst>
            <a:softEdge rad="317500"/>
          </a:effectLst>
          <a:scene3d>
            <a:camera prst="perspectiveHeroicExtremeRightFacing"/>
            <a:lightRig rig="threePt" dir="t"/>
          </a:scene3d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49300" y="1250950"/>
            <a:ext cx="7239000" cy="4219884"/>
          </a:xfrm>
        </p:spPr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Также важный шаг в развитии тригонометрии  был сделан индийскими учёными, которые заменили хорды синусами. Благодаря этому новшеству тригонометрия постепенно превратилась из раздела астрономии в самостоятельную математическую дисциплину.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Помимо синуса были введены и другие тригонометрические функции, и для них были составлены таблицы.</a:t>
            </a:r>
            <a:endParaRPr lang="ru-RU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Вертикальный свиток 12"/>
          <p:cNvSpPr/>
          <p:nvPr/>
        </p:nvSpPr>
        <p:spPr>
          <a:xfrm>
            <a:off x="-50800" y="2311400"/>
            <a:ext cx="5067300" cy="3517900"/>
          </a:xfrm>
          <a:prstGeom prst="verticalScroll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>
            <a:scene3d>
              <a:camera prst="isometricOffAxis2Left"/>
              <a:lightRig rig="threePt" dir="t"/>
            </a:scene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6127750" cy="6858000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Современную форму теории тригонометрических функций и вообще тригонометрии  </a:t>
            </a:r>
            <a:r>
              <a:rPr lang="ru-RU" sz="2400" b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придал Л.Эйлер </a:t>
            </a:r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Он ввёл в математику привычные нам формулы тригонометрии на плоскости: </a:t>
            </a:r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4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4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4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4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4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  <a:p>
            <a:pPr marL="274320" indent="-27432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Тригонометрию в средней школе изучают до сих пор по Эйлеру.</a:t>
            </a:r>
            <a:endParaRPr lang="ru-RU" sz="2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3075" name="Picture 3" descr="F:\алгебра - презентация\рисунки\img3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87734" y="457200"/>
            <a:ext cx="2080231" cy="3022600"/>
          </a:xfrm>
          <a:prstGeom prst="rect">
            <a:avLst/>
          </a:prstGeom>
          <a:noFill/>
          <a:scene3d>
            <a:camera prst="perspectiveAbove"/>
            <a:lightRig rig="threePt" dir="t"/>
          </a:scene3d>
        </p:spPr>
      </p:pic>
      <p:sp>
        <p:nvSpPr>
          <p:cNvPr id="5018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Trebuchet MS" pitchFamily="34" charset="0"/>
            </a:endParaRP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58038">
            <a:off x="405950" y="2825381"/>
            <a:ext cx="3775445" cy="669837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</p:pic>
      <p:sp>
        <p:nvSpPr>
          <p:cNvPr id="50183" name="Rectangle 3"/>
          <p:cNvSpPr>
            <a:spLocks noChangeArrowheads="1"/>
          </p:cNvSpPr>
          <p:nvPr/>
        </p:nvSpPr>
        <p:spPr bwMode="auto">
          <a:xfrm>
            <a:off x="0" y="666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0184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Trebuchet MS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58038">
            <a:off x="1472751" y="4820956"/>
            <a:ext cx="2089150" cy="101556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</p:pic>
      <p:sp>
        <p:nvSpPr>
          <p:cNvPr id="50186" name="Rectangle 6"/>
          <p:cNvSpPr>
            <a:spLocks noChangeArrowheads="1"/>
          </p:cNvSpPr>
          <p:nvPr/>
        </p:nvSpPr>
        <p:spPr bwMode="auto">
          <a:xfrm>
            <a:off x="0" y="790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0187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Trebuchet MS" pitchFamily="34" charset="0"/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58038">
            <a:off x="405950" y="3614237"/>
            <a:ext cx="3622679" cy="990818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</p:pic>
      <p:sp>
        <p:nvSpPr>
          <p:cNvPr id="50189" name="Rectangle 9"/>
          <p:cNvSpPr>
            <a:spLocks noChangeArrowheads="1"/>
          </p:cNvSpPr>
          <p:nvPr/>
        </p:nvSpPr>
        <p:spPr bwMode="auto">
          <a:xfrm>
            <a:off x="0" y="762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6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74637"/>
            <a:ext cx="7239000" cy="4622800"/>
          </a:xfrm>
        </p:spPr>
        <p:txBody>
          <a:bodyPr>
            <a:normAutofit/>
            <a:scene3d>
              <a:camera prst="perspectiveAbove"/>
              <a:lightRig rig="threePt" dir="t"/>
            </a:scene3d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Общепринятые понятия тригонометрии, а также обозначения и определения тригонометрических функций сформировались в процессе долгого исторического развития. Благодаря введению новых понятий, а также в результате разработки и усовершенствования математической символики, тригонометрия приобрела совершенный вид, наиболее удобный для решения  вычислительных задач.</a:t>
            </a:r>
            <a:endParaRPr lang="ru-RU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2050" name="Picture 2" descr="F:\алгебра - презентация\рисунки\img3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0450" y="4495800"/>
            <a:ext cx="6581644" cy="2362201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7000"/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5900" y="539750"/>
            <a:ext cx="7645400" cy="5645150"/>
          </a:xfrm>
        </p:spPr>
        <p:txBody>
          <a:bodyPr>
            <a:normAutofit/>
            <a:scene3d>
              <a:camera prst="perspectiveAbove"/>
              <a:lightRig rig="threePt" dir="t"/>
            </a:scene3d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endParaRPr lang="ru-RU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Казалось бы, тригонометрию можно считать лишь частью геометрии, однако тригонометрические функции – это объекты изучения математического анализа, а тригонометрические уравнения изучаются методами алгебры. </a:t>
            </a:r>
            <a:endParaRPr lang="ru-RU" sz="32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5000">
              <a:schemeClr val="bg1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5950" y="320040"/>
            <a:ext cx="7080250" cy="1143000"/>
          </a:xfrm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cap="none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Использованная литература</a:t>
            </a:r>
            <a:endParaRPr lang="ru-RU" cap="none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5950" y="1609725"/>
            <a:ext cx="7512050" cy="4846638"/>
          </a:xfrm>
        </p:spPr>
        <p:txBody>
          <a:bodyPr/>
          <a:lstStyle/>
          <a:p>
            <a:r>
              <a:rPr lang="ru-RU" smtClean="0"/>
              <a:t>Энциклопедический словарь юного математика/Сост. А.П.Савин.-М.: Педагогика, 1989.</a:t>
            </a:r>
          </a:p>
          <a:p>
            <a:r>
              <a:rPr lang="ru-RU" smtClean="0"/>
              <a:t>Интернет-ресурсы.</a:t>
            </a:r>
          </a:p>
        </p:txBody>
      </p:sp>
      <p:pic>
        <p:nvPicPr>
          <p:cNvPr id="3074" name="Picture 2" descr="C:\Санёк\уроки\экология\animation099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28000" y="0"/>
            <a:ext cx="1244600" cy="6858000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5900" y="273050"/>
          <a:ext cx="7867650" cy="62674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0464"/>
                <a:gridCol w="1864915"/>
                <a:gridCol w="1864915"/>
                <a:gridCol w="2317356"/>
              </a:tblGrid>
              <a:tr h="86908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Задание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Алгоритм решения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Базовые знания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Конкретные</a:t>
                      </a:r>
                      <a:r>
                        <a:rPr lang="ru-RU" baseline="0" dirty="0" smtClean="0"/>
                        <a:t> шаги решения</a:t>
                      </a:r>
                      <a:endParaRPr lang="ru-RU" dirty="0"/>
                    </a:p>
                  </a:txBody>
                  <a:tcPr/>
                </a:tc>
              </a:tr>
              <a:tr h="5398370">
                <a:tc>
                  <a:txBody>
                    <a:bodyPr/>
                    <a:lstStyle/>
                    <a:p>
                      <a:r>
                        <a:rPr lang="ru-RU" dirty="0" smtClean="0"/>
                        <a:t>Найдите наибольший отрицательный корень уравнения</a:t>
                      </a:r>
                    </a:p>
                    <a:p>
                      <a:r>
                        <a:rPr lang="en-US" i="1" dirty="0" smtClean="0"/>
                        <a:t>sin 3x </a:t>
                      </a:r>
                      <a:r>
                        <a:rPr lang="en-US" i="1" dirty="0" err="1" smtClean="0"/>
                        <a:t>cos</a:t>
                      </a:r>
                      <a:r>
                        <a:rPr lang="en-US" i="1" dirty="0" smtClean="0"/>
                        <a:t> 5x –      - </a:t>
                      </a:r>
                      <a:r>
                        <a:rPr lang="en-US" i="1" dirty="0" err="1" smtClean="0"/>
                        <a:t>cos</a:t>
                      </a:r>
                      <a:r>
                        <a:rPr lang="en-US" i="1" dirty="0" smtClean="0"/>
                        <a:t> 3x sin 5x = = 0,5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aseline="0" dirty="0" smtClean="0"/>
                        <a:t>Применим формулу синуса разности.</a:t>
                      </a:r>
                      <a:endParaRPr lang="en-US" baseline="0" dirty="0" smtClean="0"/>
                    </a:p>
                    <a:p>
                      <a:endParaRPr lang="en-US" baseline="0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Воспользуемся</a:t>
                      </a:r>
                      <a:r>
                        <a:rPr lang="ru-RU" baseline="0" dirty="0" smtClean="0"/>
                        <a:t> формулой корней</a:t>
                      </a:r>
                    </a:p>
                    <a:p>
                      <a:r>
                        <a:rPr lang="ru-RU" baseline="0" dirty="0" smtClean="0"/>
                        <a:t>уравнения</a:t>
                      </a:r>
                      <a:r>
                        <a:rPr lang="en-US" baseline="0" dirty="0" smtClean="0"/>
                        <a:t>  </a:t>
                      </a:r>
                      <a:r>
                        <a:rPr lang="ru-RU" baseline="0" dirty="0" smtClean="0"/>
                        <a:t> </a:t>
                      </a:r>
                      <a:r>
                        <a:rPr lang="en-US" i="1" baseline="0" dirty="0" err="1" smtClean="0"/>
                        <a:t>sinx</a:t>
                      </a:r>
                      <a:r>
                        <a:rPr lang="en-US" i="1" baseline="0" dirty="0" smtClean="0"/>
                        <a:t> = a</a:t>
                      </a:r>
                      <a:r>
                        <a:rPr lang="ru-RU" i="1" baseline="0" dirty="0" smtClean="0"/>
                        <a:t>.</a:t>
                      </a:r>
                      <a:r>
                        <a:rPr lang="ru-RU" baseline="0" dirty="0" smtClean="0"/>
                        <a:t> </a:t>
                      </a:r>
                      <a:endParaRPr lang="en-US" baseline="0" dirty="0" smtClean="0"/>
                    </a:p>
                    <a:p>
                      <a:endParaRPr lang="en-US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Найдём наибольший отрицательный корень уравнения.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sin(x-y)</a:t>
                      </a:r>
                      <a:r>
                        <a:rPr lang="en-US" i="1" baseline="0" dirty="0" smtClean="0"/>
                        <a:t> = </a:t>
                      </a:r>
                      <a:r>
                        <a:rPr lang="ru-RU" i="1" baseline="0" dirty="0" smtClean="0"/>
                        <a:t>     =</a:t>
                      </a:r>
                      <a:r>
                        <a:rPr lang="en-US" i="1" baseline="0" dirty="0" err="1" smtClean="0"/>
                        <a:t>sinx</a:t>
                      </a:r>
                      <a:r>
                        <a:rPr lang="en-US" i="1" baseline="0" dirty="0" smtClean="0"/>
                        <a:t> </a:t>
                      </a:r>
                      <a:r>
                        <a:rPr lang="en-US" i="1" baseline="0" dirty="0" err="1" smtClean="0"/>
                        <a:t>cosy</a:t>
                      </a:r>
                      <a:r>
                        <a:rPr lang="en-US" i="1" baseline="0" dirty="0" smtClean="0"/>
                        <a:t> –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en-US" i="1" baseline="0" dirty="0" err="1" smtClean="0"/>
                        <a:t>cosx</a:t>
                      </a:r>
                      <a:r>
                        <a:rPr lang="en-US" i="1" baseline="0" dirty="0" smtClean="0"/>
                        <a:t> </a:t>
                      </a:r>
                      <a:r>
                        <a:rPr lang="en-US" i="1" baseline="0" dirty="0" err="1" smtClean="0"/>
                        <a:t>siny</a:t>
                      </a:r>
                      <a:endParaRPr lang="en-US" i="1" baseline="0" dirty="0" smtClean="0"/>
                    </a:p>
                    <a:p>
                      <a:pPr>
                        <a:buFontTx/>
                        <a:buChar char="-"/>
                      </a:pPr>
                      <a:endParaRPr lang="en-US" i="1" baseline="0" dirty="0" smtClean="0"/>
                    </a:p>
                    <a:p>
                      <a:pPr>
                        <a:buFontTx/>
                        <a:buChar char="-"/>
                      </a:pPr>
                      <a:endParaRPr lang="en-US" i="1" baseline="0" dirty="0" smtClean="0"/>
                    </a:p>
                    <a:p>
                      <a:pPr>
                        <a:buFontTx/>
                        <a:buChar char="-"/>
                      </a:pPr>
                      <a:endParaRPr lang="en-US" i="1" baseline="0" dirty="0" smtClean="0"/>
                    </a:p>
                    <a:p>
                      <a:pPr>
                        <a:buFontTx/>
                        <a:buNone/>
                      </a:pPr>
                      <a:r>
                        <a:rPr lang="en-US" i="1" baseline="0" dirty="0" smtClean="0"/>
                        <a:t>x =(-1)</a:t>
                      </a:r>
                      <a:r>
                        <a:rPr lang="en-US" i="1" baseline="0" dirty="0" err="1" smtClean="0"/>
                        <a:t>ⁿarcsina</a:t>
                      </a:r>
                      <a:r>
                        <a:rPr lang="ru-RU" i="1" baseline="0" dirty="0" smtClean="0"/>
                        <a:t>+</a:t>
                      </a:r>
                      <a:r>
                        <a:rPr lang="en-US" i="1" baseline="0" dirty="0" smtClean="0"/>
                        <a:t> + </a:t>
                      </a:r>
                      <a:r>
                        <a:rPr lang="el-GR" i="1" baseline="0" dirty="0" smtClean="0"/>
                        <a:t>π</a:t>
                      </a:r>
                      <a:r>
                        <a:rPr lang="en-US" i="1" baseline="0" dirty="0" smtClean="0"/>
                        <a:t>n</a:t>
                      </a:r>
                      <a:r>
                        <a:rPr lang="ru-RU" i="1" baseline="0" dirty="0" smtClean="0"/>
                        <a:t>,</a:t>
                      </a:r>
                      <a:endParaRPr lang="en-US" i="1" baseline="0" dirty="0" smtClean="0"/>
                    </a:p>
                    <a:p>
                      <a:pPr>
                        <a:buFontTx/>
                        <a:buNone/>
                      </a:pPr>
                      <a:r>
                        <a:rPr lang="en-US" i="1" baseline="0" dirty="0" smtClean="0"/>
                        <a:t>n </a:t>
                      </a:r>
                      <a:r>
                        <a:rPr lang="ru-RU" i="1" baseline="0" dirty="0" smtClean="0"/>
                        <a:t>Є</a:t>
                      </a:r>
                      <a:r>
                        <a:rPr lang="en-US" i="1" baseline="0" dirty="0" smtClean="0"/>
                        <a:t> Z</a:t>
                      </a:r>
                    </a:p>
                    <a:p>
                      <a:pPr>
                        <a:buFontTx/>
                        <a:buChar char="-"/>
                      </a:pP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 smtClean="0"/>
                        <a:t>sin 3x </a:t>
                      </a:r>
                      <a:r>
                        <a:rPr lang="en-US" i="1" dirty="0" err="1" smtClean="0"/>
                        <a:t>cos</a:t>
                      </a:r>
                      <a:r>
                        <a:rPr lang="en-US" i="1" dirty="0" smtClean="0"/>
                        <a:t> 5x –    </a:t>
                      </a:r>
                      <a:r>
                        <a:rPr lang="ru-RU" i="1" dirty="0" smtClean="0"/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i="1" dirty="0" smtClean="0"/>
                        <a:t>-</a:t>
                      </a:r>
                      <a:r>
                        <a:rPr lang="en-US" i="1" dirty="0" err="1" smtClean="0"/>
                        <a:t>cos</a:t>
                      </a:r>
                      <a:r>
                        <a:rPr lang="en-US" i="1" dirty="0" smtClean="0"/>
                        <a:t> 3x sin 5x = 0,5</a:t>
                      </a:r>
                      <a:endParaRPr lang="ru-RU" i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i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 smtClean="0"/>
                        <a:t>sin(3x</a:t>
                      </a:r>
                      <a:r>
                        <a:rPr lang="en-US" i="1" baseline="0" dirty="0" smtClean="0"/>
                        <a:t> – 5x) = 0,5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baseline="0" dirty="0" smtClean="0"/>
                        <a:t>sin 2x = - 0,5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i="1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baseline="0" dirty="0" smtClean="0"/>
                        <a:t>2x = (-1)ⁿ(-</a:t>
                      </a:r>
                      <a:r>
                        <a:rPr lang="el-GR" i="1" baseline="0" dirty="0" smtClean="0"/>
                        <a:t>π</a:t>
                      </a:r>
                      <a:r>
                        <a:rPr lang="en-US" i="1" baseline="0" dirty="0" smtClean="0"/>
                        <a:t>/6) + </a:t>
                      </a:r>
                      <a:r>
                        <a:rPr lang="el-GR" i="1" baseline="0" dirty="0" smtClean="0"/>
                        <a:t>π</a:t>
                      </a:r>
                      <a:r>
                        <a:rPr lang="en-US" i="1" baseline="0" dirty="0" smtClean="0"/>
                        <a:t>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i="1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i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baseline="0" dirty="0" smtClean="0"/>
                        <a:t>n </a:t>
                      </a:r>
                      <a:r>
                        <a:rPr lang="ru-RU" i="1" baseline="0" dirty="0" smtClean="0"/>
                        <a:t>Є</a:t>
                      </a:r>
                      <a:r>
                        <a:rPr lang="en-US" i="1" baseline="0" dirty="0" smtClean="0"/>
                        <a:t> Z</a:t>
                      </a:r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При </a:t>
                      </a:r>
                      <a:r>
                        <a:rPr lang="en-US" i="1" dirty="0" smtClean="0"/>
                        <a:t>n = 0  x =</a:t>
                      </a:r>
                      <a:r>
                        <a:rPr lang="en-US" i="1" baseline="0" dirty="0" smtClean="0"/>
                        <a:t> </a:t>
                      </a:r>
                      <a:r>
                        <a:rPr lang="en-US" i="1" dirty="0" smtClean="0"/>
                        <a:t>-</a:t>
                      </a:r>
                      <a:r>
                        <a:rPr lang="ru-RU" i="1" dirty="0" smtClean="0"/>
                        <a:t>      </a:t>
                      </a:r>
                    </a:p>
                    <a:p>
                      <a:endParaRPr lang="ru-RU" i="1" dirty="0" smtClean="0"/>
                    </a:p>
                    <a:p>
                      <a:endParaRPr lang="ru-RU" i="0" dirty="0" smtClean="0"/>
                    </a:p>
                    <a:p>
                      <a:r>
                        <a:rPr lang="ru-RU" i="0" dirty="0" smtClean="0"/>
                        <a:t>Ответ: -</a:t>
                      </a:r>
                      <a:endParaRPr lang="ru-RU" i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5894388" y="3071813"/>
          <a:ext cx="1892300" cy="571500"/>
        </p:xfrm>
        <a:graphic>
          <a:graphicData uri="http://schemas.openxmlformats.org/presentationml/2006/ole">
            <p:oleObj spid="_x0000_s5122" name="Формула" r:id="rId3" imgW="1180800" imgH="393480" progId="Equation.3">
              <p:embed/>
            </p:oleObj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6794500" y="5143500"/>
          <a:ext cx="285750" cy="571500"/>
        </p:xfrm>
        <a:graphic>
          <a:graphicData uri="http://schemas.openxmlformats.org/presentationml/2006/ole">
            <p:oleObj spid="_x0000_s5123" name="Формула" r:id="rId4" imgW="203040" imgH="393480" progId="Equation.3">
              <p:embed/>
            </p:oleObj>
          </a:graphicData>
        </a:graphic>
      </p:graphicFrame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7500938" y="4286250"/>
          <a:ext cx="285750" cy="571500"/>
        </p:xfrm>
        <a:graphic>
          <a:graphicData uri="http://schemas.openxmlformats.org/presentationml/2006/ole">
            <p:oleObj spid="_x0000_s5124" name="Формула" r:id="rId5" imgW="203040" imgH="393480" progId="Equation.3">
              <p:embed/>
            </p:oleObj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50813"/>
          <a:ext cx="8143900" cy="6492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5975"/>
                <a:gridCol w="2031443"/>
                <a:gridCol w="2040507"/>
                <a:gridCol w="2035975"/>
              </a:tblGrid>
              <a:tr h="61672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Задание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Алгоритм решения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Базовые знания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Конкретные</a:t>
                      </a:r>
                      <a:r>
                        <a:rPr lang="ru-RU" baseline="0" dirty="0" smtClean="0"/>
                        <a:t> шаги решения</a:t>
                      </a:r>
                      <a:endParaRPr lang="ru-RU" dirty="0"/>
                    </a:p>
                  </a:txBody>
                  <a:tcPr/>
                </a:tc>
              </a:tr>
              <a:tr h="5790424">
                <a:tc>
                  <a:txBody>
                    <a:bodyPr/>
                    <a:lstStyle/>
                    <a:p>
                      <a:r>
                        <a:rPr lang="ru-RU" dirty="0" smtClean="0"/>
                        <a:t>Найдите сумму наибольшего отрицательного и наименьшего положительного корня уравнения</a:t>
                      </a:r>
                    </a:p>
                    <a:p>
                      <a:r>
                        <a:rPr lang="en-US" i="1" dirty="0" smtClean="0"/>
                        <a:t>sin </a:t>
                      </a:r>
                      <a:r>
                        <a:rPr lang="ru-RU" i="1" dirty="0" smtClean="0"/>
                        <a:t>2</a:t>
                      </a:r>
                      <a:r>
                        <a:rPr lang="en-US" i="1" dirty="0" smtClean="0"/>
                        <a:t>x </a:t>
                      </a:r>
                      <a:r>
                        <a:rPr lang="en-US" i="1" dirty="0" err="1" smtClean="0"/>
                        <a:t>cos</a:t>
                      </a:r>
                      <a:r>
                        <a:rPr lang="en-US" i="1" dirty="0" smtClean="0"/>
                        <a:t> </a:t>
                      </a:r>
                      <a:r>
                        <a:rPr lang="ru-RU" i="1" dirty="0" smtClean="0"/>
                        <a:t>2</a:t>
                      </a:r>
                      <a:r>
                        <a:rPr lang="en-US" i="1" dirty="0" smtClean="0"/>
                        <a:t>x</a:t>
                      </a:r>
                      <a:r>
                        <a:rPr lang="ru-RU" i="1" dirty="0" smtClean="0"/>
                        <a:t>=-0,5</a:t>
                      </a:r>
                      <a:r>
                        <a:rPr lang="en-US" i="1" dirty="0" smtClean="0"/>
                        <a:t> 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Умножим обе части уравнения на 2.</a:t>
                      </a:r>
                    </a:p>
                    <a:p>
                      <a:r>
                        <a:rPr lang="ru-RU" dirty="0" smtClean="0"/>
                        <a:t>Воспользуемся</a:t>
                      </a:r>
                      <a:r>
                        <a:rPr lang="ru-RU" baseline="0" dirty="0" smtClean="0"/>
                        <a:t> формулой синуса двойного аргумента.</a:t>
                      </a:r>
                      <a:endParaRPr lang="ru-RU" dirty="0" smtClean="0"/>
                    </a:p>
                    <a:p>
                      <a:r>
                        <a:rPr lang="ru-RU" baseline="0" dirty="0" smtClean="0"/>
                        <a:t>Применим формулу корней</a:t>
                      </a:r>
                    </a:p>
                    <a:p>
                      <a:r>
                        <a:rPr lang="ru-RU" baseline="0" dirty="0" smtClean="0"/>
                        <a:t>уравнения     </a:t>
                      </a:r>
                      <a:r>
                        <a:rPr lang="en-US" i="1" baseline="0" dirty="0" err="1" smtClean="0"/>
                        <a:t>sinx</a:t>
                      </a:r>
                      <a:r>
                        <a:rPr lang="en-US" i="1" baseline="0" dirty="0" smtClean="0"/>
                        <a:t> = -1</a:t>
                      </a:r>
                      <a:r>
                        <a:rPr lang="ru-RU" i="1" baseline="0" dirty="0" smtClean="0"/>
                        <a:t>.</a:t>
                      </a:r>
                      <a:r>
                        <a:rPr lang="ru-RU" baseline="0" dirty="0" smtClean="0"/>
                        <a:t> </a:t>
                      </a:r>
                      <a:endParaRPr lang="en-US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Найдём наибольший отрицательный корень и</a:t>
                      </a:r>
                      <a:r>
                        <a:rPr lang="ru-RU" baseline="0" dirty="0" smtClean="0"/>
                        <a:t> наименьший положительный корень </a:t>
                      </a:r>
                      <a:r>
                        <a:rPr lang="ru-RU" dirty="0" smtClean="0"/>
                        <a:t>уравнения.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 smtClean="0"/>
                    </a:p>
                    <a:p>
                      <a:endParaRPr lang="ru-RU" i="1" dirty="0" smtClean="0"/>
                    </a:p>
                    <a:p>
                      <a:endParaRPr lang="ru-RU" i="1" dirty="0" smtClean="0"/>
                    </a:p>
                    <a:p>
                      <a:r>
                        <a:rPr lang="en-US" i="1" dirty="0" smtClean="0"/>
                        <a:t>sin2x</a:t>
                      </a:r>
                      <a:r>
                        <a:rPr lang="en-US" i="1" baseline="0" dirty="0" smtClean="0"/>
                        <a:t> = 2sinx </a:t>
                      </a:r>
                      <a:r>
                        <a:rPr lang="en-US" i="1" baseline="0" dirty="0" err="1" smtClean="0"/>
                        <a:t>cosx</a:t>
                      </a:r>
                      <a:endParaRPr lang="en-US" i="1" baseline="0" dirty="0" smtClean="0"/>
                    </a:p>
                    <a:p>
                      <a:pPr>
                        <a:buFontTx/>
                        <a:buChar char="-"/>
                      </a:pPr>
                      <a:endParaRPr lang="en-US" i="1" baseline="0" dirty="0" smtClean="0"/>
                    </a:p>
                    <a:p>
                      <a:pPr>
                        <a:buFontTx/>
                        <a:buChar char="-"/>
                      </a:pPr>
                      <a:endParaRPr lang="en-US" i="1" baseline="0" dirty="0" smtClean="0"/>
                    </a:p>
                    <a:p>
                      <a:pPr>
                        <a:buFontTx/>
                        <a:buChar char="-"/>
                      </a:pPr>
                      <a:endParaRPr lang="en-US" i="1" baseline="0" dirty="0" smtClean="0"/>
                    </a:p>
                    <a:p>
                      <a:pPr>
                        <a:buFontTx/>
                        <a:buNone/>
                      </a:pPr>
                      <a:r>
                        <a:rPr lang="ru-RU" i="1" baseline="0" dirty="0" err="1" smtClean="0"/>
                        <a:t>х</a:t>
                      </a:r>
                      <a:r>
                        <a:rPr lang="en-US" i="1" baseline="0" dirty="0" smtClean="0"/>
                        <a:t>= -      + 2</a:t>
                      </a:r>
                      <a:r>
                        <a:rPr lang="el-GR" i="1" baseline="0" dirty="0" smtClean="0"/>
                        <a:t>π</a:t>
                      </a:r>
                      <a:r>
                        <a:rPr lang="en-US" i="1" baseline="0" dirty="0" smtClean="0"/>
                        <a:t>n,</a:t>
                      </a:r>
                      <a:r>
                        <a:rPr lang="ru-RU" i="1" baseline="0" dirty="0" smtClean="0"/>
                        <a:t>   </a:t>
                      </a:r>
                      <a:r>
                        <a:rPr lang="en-US" i="1" baseline="0" dirty="0" smtClean="0"/>
                        <a:t>  </a:t>
                      </a:r>
                      <a:r>
                        <a:rPr lang="ru-RU" i="1" baseline="0" dirty="0" smtClean="0"/>
                        <a:t> </a:t>
                      </a:r>
                    </a:p>
                    <a:p>
                      <a:pPr>
                        <a:buFontTx/>
                        <a:buNone/>
                      </a:pPr>
                      <a:endParaRPr lang="ru-RU" i="1" baseline="0" dirty="0" smtClean="0"/>
                    </a:p>
                    <a:p>
                      <a:pPr>
                        <a:buFontTx/>
                        <a:buNone/>
                      </a:pPr>
                      <a:r>
                        <a:rPr lang="en-US" i="1" baseline="0" dirty="0" smtClean="0"/>
                        <a:t>n </a:t>
                      </a:r>
                      <a:r>
                        <a:rPr lang="ru-RU" i="1" baseline="0" dirty="0" smtClean="0"/>
                        <a:t>Є</a:t>
                      </a:r>
                      <a:r>
                        <a:rPr lang="en-US" i="1" baseline="0" dirty="0" smtClean="0"/>
                        <a:t> Z </a:t>
                      </a:r>
                    </a:p>
                    <a:p>
                      <a:pPr>
                        <a:buFontTx/>
                        <a:buChar char="-"/>
                      </a:pP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baseline="0" dirty="0" smtClean="0"/>
                        <a:t>s</a:t>
                      </a:r>
                      <a:r>
                        <a:rPr lang="en-US" i="1" dirty="0" smtClean="0"/>
                        <a:t>in </a:t>
                      </a:r>
                      <a:r>
                        <a:rPr lang="ru-RU" i="1" dirty="0" smtClean="0"/>
                        <a:t>2</a:t>
                      </a:r>
                      <a:r>
                        <a:rPr lang="en-US" i="1" dirty="0" smtClean="0"/>
                        <a:t>x </a:t>
                      </a:r>
                      <a:r>
                        <a:rPr lang="en-US" i="1" dirty="0" err="1" smtClean="0"/>
                        <a:t>cos</a:t>
                      </a:r>
                      <a:r>
                        <a:rPr lang="en-US" i="1" dirty="0" smtClean="0"/>
                        <a:t> 2x=</a:t>
                      </a:r>
                      <a:r>
                        <a:rPr lang="ru-RU" i="1" dirty="0" smtClean="0"/>
                        <a:t>-</a:t>
                      </a:r>
                      <a:r>
                        <a:rPr lang="ru-RU" i="1" baseline="0" dirty="0" smtClean="0"/>
                        <a:t>0,5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i="1" baseline="0" dirty="0" smtClean="0"/>
                        <a:t>2</a:t>
                      </a:r>
                      <a:r>
                        <a:rPr lang="en-US" i="1" baseline="0" dirty="0" smtClean="0"/>
                        <a:t>s</a:t>
                      </a:r>
                      <a:r>
                        <a:rPr lang="en-US" i="1" dirty="0" smtClean="0"/>
                        <a:t>in </a:t>
                      </a:r>
                      <a:r>
                        <a:rPr lang="ru-RU" i="1" dirty="0" smtClean="0"/>
                        <a:t>2</a:t>
                      </a:r>
                      <a:r>
                        <a:rPr lang="en-US" i="1" dirty="0" smtClean="0"/>
                        <a:t>x </a:t>
                      </a:r>
                      <a:r>
                        <a:rPr lang="en-US" i="1" dirty="0" err="1" smtClean="0"/>
                        <a:t>cos</a:t>
                      </a:r>
                      <a:r>
                        <a:rPr lang="en-US" i="1" dirty="0" smtClean="0"/>
                        <a:t> 2x=-</a:t>
                      </a:r>
                      <a:r>
                        <a:rPr lang="ru-RU" i="1" baseline="0" dirty="0" smtClean="0"/>
                        <a:t> 1</a:t>
                      </a:r>
                      <a:endParaRPr lang="ru-RU" i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i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 smtClean="0"/>
                        <a:t>sin</a:t>
                      </a:r>
                      <a:r>
                        <a:rPr lang="en-US" i="1" baseline="0" dirty="0" smtClean="0"/>
                        <a:t> </a:t>
                      </a:r>
                      <a:r>
                        <a:rPr lang="ru-RU" i="1" baseline="0" dirty="0" smtClean="0"/>
                        <a:t>4</a:t>
                      </a:r>
                      <a:r>
                        <a:rPr lang="en-US" i="1" baseline="0" dirty="0" smtClean="0"/>
                        <a:t>x =</a:t>
                      </a:r>
                      <a:r>
                        <a:rPr lang="ru-RU" i="1" baseline="0" dirty="0" smtClean="0"/>
                        <a:t> -</a:t>
                      </a:r>
                      <a:r>
                        <a:rPr lang="en-US" i="1" baseline="0" dirty="0" smtClean="0"/>
                        <a:t> </a:t>
                      </a:r>
                      <a:r>
                        <a:rPr lang="ru-RU" i="1" baseline="0" dirty="0" smtClean="0"/>
                        <a:t>1</a:t>
                      </a:r>
                      <a:endParaRPr lang="en-US" i="1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i="1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i="1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i="1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i="1" baseline="0" dirty="0" smtClean="0"/>
                        <a:t>4</a:t>
                      </a:r>
                      <a:r>
                        <a:rPr lang="en-US" i="1" baseline="0" dirty="0" smtClean="0"/>
                        <a:t>x = -      + 2</a:t>
                      </a:r>
                      <a:r>
                        <a:rPr lang="el-GR" i="1" baseline="0" dirty="0" smtClean="0"/>
                        <a:t>π</a:t>
                      </a:r>
                      <a:r>
                        <a:rPr lang="en-US" i="1" baseline="0" dirty="0" smtClean="0"/>
                        <a:t>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i="1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baseline="0" dirty="0" smtClean="0"/>
                        <a:t>x = -       + </a:t>
                      </a:r>
                      <a:r>
                        <a:rPr lang="ru-RU" i="1" baseline="0" dirty="0" smtClean="0"/>
                        <a:t>      ,</a:t>
                      </a:r>
                      <a:r>
                        <a:rPr lang="en-US" i="1" baseline="0" dirty="0" smtClean="0"/>
                        <a:t> </a:t>
                      </a:r>
                      <a:r>
                        <a:rPr lang="ru-RU" i="1" baseline="0" dirty="0" smtClean="0"/>
                        <a:t>  </a:t>
                      </a:r>
                      <a:r>
                        <a:rPr lang="en-US" i="1" baseline="0" dirty="0" smtClean="0"/>
                        <a:t>n </a:t>
                      </a:r>
                      <a:r>
                        <a:rPr lang="ru-RU" i="1" baseline="0" dirty="0" smtClean="0"/>
                        <a:t>Є</a:t>
                      </a:r>
                      <a:r>
                        <a:rPr lang="en-US" i="1" baseline="0" dirty="0" smtClean="0"/>
                        <a:t> Z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i="1" dirty="0" smtClean="0"/>
                    </a:p>
                    <a:p>
                      <a:r>
                        <a:rPr lang="ru-RU" dirty="0" smtClean="0"/>
                        <a:t>При </a:t>
                      </a:r>
                      <a:r>
                        <a:rPr lang="en-US" i="1" dirty="0" smtClean="0"/>
                        <a:t>n = 0  x =</a:t>
                      </a:r>
                      <a:r>
                        <a:rPr lang="en-US" i="1" baseline="0" dirty="0" smtClean="0"/>
                        <a:t> </a:t>
                      </a:r>
                      <a:r>
                        <a:rPr lang="en-US" i="1" dirty="0" smtClean="0"/>
                        <a:t>-</a:t>
                      </a:r>
                      <a:r>
                        <a:rPr lang="ru-RU" i="1" dirty="0" smtClean="0"/>
                        <a:t>      </a:t>
                      </a:r>
                    </a:p>
                    <a:p>
                      <a:endParaRPr lang="ru-RU" i="0" dirty="0" smtClean="0"/>
                    </a:p>
                    <a:p>
                      <a:r>
                        <a:rPr lang="ru-RU" i="0" dirty="0" smtClean="0"/>
                        <a:t>При </a:t>
                      </a:r>
                      <a:r>
                        <a:rPr lang="en-US" i="1" dirty="0" smtClean="0"/>
                        <a:t> n = 1 x = </a:t>
                      </a:r>
                      <a:endParaRPr lang="ru-RU" i="0" dirty="0" smtClean="0"/>
                    </a:p>
                    <a:p>
                      <a:endParaRPr lang="ru-RU" i="0" dirty="0" smtClean="0"/>
                    </a:p>
                    <a:p>
                      <a:r>
                        <a:rPr lang="en-US" i="0" dirty="0" smtClean="0"/>
                        <a:t>-      +       =</a:t>
                      </a:r>
                      <a:endParaRPr lang="ru-RU" i="0" dirty="0" smtClean="0"/>
                    </a:p>
                    <a:p>
                      <a:endParaRPr lang="en-US" i="0" dirty="0" smtClean="0"/>
                    </a:p>
                    <a:p>
                      <a:endParaRPr lang="ru-RU" i="0" dirty="0" smtClean="0"/>
                    </a:p>
                    <a:p>
                      <a:r>
                        <a:rPr lang="ru-RU" i="0" dirty="0" smtClean="0"/>
                        <a:t>Ответ: </a:t>
                      </a:r>
                      <a:endParaRPr lang="ru-RU" i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4616450" y="2571750"/>
          <a:ext cx="285750" cy="571500"/>
        </p:xfrm>
        <a:graphic>
          <a:graphicData uri="http://schemas.openxmlformats.org/presentationml/2006/ole">
            <p:oleObj spid="_x0000_s6146" name="Формула" r:id="rId3" imgW="164880" imgH="393480" progId="Equation.3">
              <p:embed/>
            </p:oleObj>
          </a:graphicData>
        </a:graphic>
      </p:graphicFrame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6786563" y="2500313"/>
          <a:ext cx="285750" cy="642937"/>
        </p:xfrm>
        <a:graphic>
          <a:graphicData uri="http://schemas.openxmlformats.org/presentationml/2006/ole">
            <p:oleObj spid="_x0000_s6147" name="Формула" r:id="rId4" imgW="164880" imgH="393480" progId="Equation.3">
              <p:embed/>
            </p:oleObj>
          </a:graphicData>
        </a:graphic>
      </p:graphicFrame>
      <p:graphicFrame>
        <p:nvGraphicFramePr>
          <p:cNvPr id="6148" name="Object 4"/>
          <p:cNvGraphicFramePr>
            <a:graphicFrameLocks noChangeAspect="1"/>
          </p:cNvGraphicFramePr>
          <p:nvPr/>
        </p:nvGraphicFramePr>
        <p:xfrm>
          <a:off x="6737350" y="3143250"/>
          <a:ext cx="285750" cy="571500"/>
        </p:xfrm>
        <a:graphic>
          <a:graphicData uri="http://schemas.openxmlformats.org/presentationml/2006/ole">
            <p:oleObj spid="_x0000_s6148" name="Формула" r:id="rId5" imgW="164880" imgH="393480" progId="Equation.3">
              <p:embed/>
            </p:oleObj>
          </a:graphicData>
        </a:graphic>
      </p:graphicFrame>
      <p:graphicFrame>
        <p:nvGraphicFramePr>
          <p:cNvPr id="6149" name="Object 5"/>
          <p:cNvGraphicFramePr>
            <a:graphicFrameLocks noChangeAspect="1"/>
          </p:cNvGraphicFramePr>
          <p:nvPr/>
        </p:nvGraphicFramePr>
        <p:xfrm>
          <a:off x="7286625" y="3143250"/>
          <a:ext cx="428625" cy="571500"/>
        </p:xfrm>
        <a:graphic>
          <a:graphicData uri="http://schemas.openxmlformats.org/presentationml/2006/ole">
            <p:oleObj spid="_x0000_s6149" name="Формула" r:id="rId6" imgW="228600" imgH="393480" progId="Equation.3">
              <p:embed/>
            </p:oleObj>
          </a:graphicData>
        </a:graphic>
      </p:graphicFrame>
      <p:graphicFrame>
        <p:nvGraphicFramePr>
          <p:cNvPr id="6150" name="Object 6"/>
          <p:cNvGraphicFramePr>
            <a:graphicFrameLocks noChangeAspect="1"/>
          </p:cNvGraphicFramePr>
          <p:nvPr/>
        </p:nvGraphicFramePr>
        <p:xfrm>
          <a:off x="7715250" y="3946525"/>
          <a:ext cx="285750" cy="536575"/>
        </p:xfrm>
        <a:graphic>
          <a:graphicData uri="http://schemas.openxmlformats.org/presentationml/2006/ole">
            <p:oleObj spid="_x0000_s6150" name="Формула" r:id="rId7" imgW="164880" imgH="393480" progId="Equation.3">
              <p:embed/>
            </p:oleObj>
          </a:graphicData>
        </a:graphic>
      </p:graphicFrame>
      <p:graphicFrame>
        <p:nvGraphicFramePr>
          <p:cNvPr id="6151" name="Object 7"/>
          <p:cNvGraphicFramePr>
            <a:graphicFrameLocks noChangeAspect="1"/>
          </p:cNvGraphicFramePr>
          <p:nvPr/>
        </p:nvGraphicFramePr>
        <p:xfrm>
          <a:off x="7643813" y="4483100"/>
          <a:ext cx="357187" cy="536575"/>
        </p:xfrm>
        <a:graphic>
          <a:graphicData uri="http://schemas.openxmlformats.org/presentationml/2006/ole">
            <p:oleObj spid="_x0000_s6151" name="Формула" r:id="rId8" imgW="241200" imgH="393480" progId="Equation.3">
              <p:embed/>
            </p:oleObj>
          </a:graphicData>
        </a:graphic>
      </p:graphicFrame>
      <p:graphicFrame>
        <p:nvGraphicFramePr>
          <p:cNvPr id="6152" name="Object 8"/>
          <p:cNvGraphicFramePr>
            <a:graphicFrameLocks noChangeAspect="1"/>
          </p:cNvGraphicFramePr>
          <p:nvPr/>
        </p:nvGraphicFramePr>
        <p:xfrm>
          <a:off x="6350000" y="5072063"/>
          <a:ext cx="222250" cy="500062"/>
        </p:xfrm>
        <a:graphic>
          <a:graphicData uri="http://schemas.openxmlformats.org/presentationml/2006/ole">
            <p:oleObj spid="_x0000_s6152" name="Формула" r:id="rId9" imgW="164880" imgH="393480" progId="Equation.3">
              <p:embed/>
            </p:oleObj>
          </a:graphicData>
        </a:graphic>
      </p:graphicFrame>
      <p:graphicFrame>
        <p:nvGraphicFramePr>
          <p:cNvPr id="6153" name="Object 9"/>
          <p:cNvGraphicFramePr>
            <a:graphicFrameLocks noChangeAspect="1"/>
          </p:cNvGraphicFramePr>
          <p:nvPr/>
        </p:nvGraphicFramePr>
        <p:xfrm>
          <a:off x="6880225" y="5072063"/>
          <a:ext cx="285750" cy="500062"/>
        </p:xfrm>
        <a:graphic>
          <a:graphicData uri="http://schemas.openxmlformats.org/presentationml/2006/ole">
            <p:oleObj spid="_x0000_s6153" name="Формула" r:id="rId10" imgW="241200" imgH="393480" progId="Equation.3">
              <p:embed/>
            </p:oleObj>
          </a:graphicData>
        </a:graphic>
      </p:graphicFrame>
      <p:graphicFrame>
        <p:nvGraphicFramePr>
          <p:cNvPr id="6154" name="Object 10"/>
          <p:cNvGraphicFramePr>
            <a:graphicFrameLocks noChangeAspect="1"/>
          </p:cNvGraphicFramePr>
          <p:nvPr/>
        </p:nvGraphicFramePr>
        <p:xfrm>
          <a:off x="7429500" y="5072063"/>
          <a:ext cx="285750" cy="500062"/>
        </p:xfrm>
        <a:graphic>
          <a:graphicData uri="http://schemas.openxmlformats.org/presentationml/2006/ole">
            <p:oleObj spid="_x0000_s6154" name="Формула" r:id="rId11" imgW="164880" imgH="393480" progId="Equation.3">
              <p:embed/>
            </p:oleObj>
          </a:graphicData>
        </a:graphic>
      </p:graphicFrame>
      <p:graphicFrame>
        <p:nvGraphicFramePr>
          <p:cNvPr id="6155" name="Object 11"/>
          <p:cNvGraphicFramePr>
            <a:graphicFrameLocks noChangeAspect="1"/>
          </p:cNvGraphicFramePr>
          <p:nvPr/>
        </p:nvGraphicFramePr>
        <p:xfrm>
          <a:off x="7072313" y="5894388"/>
          <a:ext cx="285750" cy="500062"/>
        </p:xfrm>
        <a:graphic>
          <a:graphicData uri="http://schemas.openxmlformats.org/presentationml/2006/ole">
            <p:oleObj spid="_x0000_s6155" name="Формула" r:id="rId12" imgW="164880" imgH="393480" progId="Equation.3">
              <p:embed/>
            </p:oleObj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71450" y="273050"/>
          <a:ext cx="7912101" cy="62674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64915"/>
                <a:gridCol w="1864915"/>
                <a:gridCol w="1864915"/>
                <a:gridCol w="2317356"/>
              </a:tblGrid>
              <a:tr h="86908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Задание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Алгоритм решения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Базовые знания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Конкретные</a:t>
                      </a:r>
                      <a:r>
                        <a:rPr lang="ru-RU" baseline="0" dirty="0" smtClean="0"/>
                        <a:t> шаги решения</a:t>
                      </a:r>
                      <a:endParaRPr lang="ru-RU" dirty="0"/>
                    </a:p>
                  </a:txBody>
                  <a:tcPr/>
                </a:tc>
              </a:tr>
              <a:tr h="5398370">
                <a:tc>
                  <a:txBody>
                    <a:bodyPr/>
                    <a:lstStyle/>
                    <a:p>
                      <a:r>
                        <a:rPr lang="ru-RU" dirty="0" smtClean="0"/>
                        <a:t>Сколько корней уравнения</a:t>
                      </a:r>
                    </a:p>
                    <a:p>
                      <a:r>
                        <a:rPr lang="en-US" i="1" dirty="0" smtClean="0"/>
                        <a:t>sin2x+ sin6x = 0</a:t>
                      </a:r>
                    </a:p>
                    <a:p>
                      <a:r>
                        <a:rPr lang="ru-RU" i="0" dirty="0" smtClean="0"/>
                        <a:t>принадлежат</a:t>
                      </a:r>
                      <a:r>
                        <a:rPr lang="en-US" i="0" dirty="0" smtClean="0"/>
                        <a:t> </a:t>
                      </a:r>
                      <a:r>
                        <a:rPr lang="en-US" i="1" dirty="0" smtClean="0"/>
                        <a:t> </a:t>
                      </a:r>
                      <a:r>
                        <a:rPr lang="ru-RU" i="0" dirty="0" smtClean="0"/>
                        <a:t>промежутку</a:t>
                      </a:r>
                      <a:r>
                        <a:rPr lang="en-US" i="0" dirty="0" smtClean="0"/>
                        <a:t> </a:t>
                      </a:r>
                      <a:r>
                        <a:rPr lang="en-US" i="1" dirty="0" smtClean="0"/>
                        <a:t>  </a:t>
                      </a:r>
                      <a:endParaRPr lang="ru-RU" i="1" dirty="0" smtClean="0"/>
                    </a:p>
                    <a:p>
                      <a:r>
                        <a:rPr lang="en-US" i="0" dirty="0" smtClean="0"/>
                        <a:t>[-180</a:t>
                      </a:r>
                      <a:r>
                        <a:rPr lang="en-US" i="0" dirty="0" smtClean="0">
                          <a:latin typeface="Calibri"/>
                        </a:rPr>
                        <a:t>⁰;</a:t>
                      </a:r>
                      <a:r>
                        <a:rPr lang="en-US" i="0" baseline="0" dirty="0" smtClean="0">
                          <a:latin typeface="Calibri"/>
                        </a:rPr>
                        <a:t> 180⁰] ?</a:t>
                      </a:r>
                      <a:r>
                        <a:rPr lang="en-US" i="1" dirty="0" smtClean="0"/>
                        <a:t> 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aseline="0" dirty="0" smtClean="0"/>
                        <a:t>Применим формулу суммы синусов</a:t>
                      </a:r>
                      <a:endParaRPr lang="en-US" baseline="0" dirty="0" smtClean="0"/>
                    </a:p>
                    <a:p>
                      <a:endParaRPr lang="en-US" baseline="0" dirty="0" smtClean="0"/>
                    </a:p>
                    <a:p>
                      <a:r>
                        <a:rPr lang="ru-RU" dirty="0" smtClean="0"/>
                        <a:t>Воспользуемся</a:t>
                      </a:r>
                      <a:r>
                        <a:rPr lang="ru-RU" baseline="0" dirty="0" smtClean="0"/>
                        <a:t> условием равенства произведения 0</a:t>
                      </a:r>
                      <a:endParaRPr lang="ru-RU" dirty="0" smtClean="0"/>
                    </a:p>
                    <a:p>
                      <a:r>
                        <a:rPr lang="ru-RU" baseline="0" dirty="0" smtClean="0"/>
                        <a:t>и формулами корней</a:t>
                      </a:r>
                    </a:p>
                    <a:p>
                      <a:r>
                        <a:rPr lang="ru-RU" baseline="0" dirty="0" smtClean="0"/>
                        <a:t>уравнений</a:t>
                      </a:r>
                      <a:r>
                        <a:rPr lang="en-US" baseline="0" dirty="0" smtClean="0"/>
                        <a:t>  </a:t>
                      </a:r>
                      <a:r>
                        <a:rPr lang="ru-RU" baseline="0" dirty="0" smtClean="0"/>
                        <a:t> </a:t>
                      </a:r>
                      <a:r>
                        <a:rPr lang="en-US" i="1" baseline="0" dirty="0" err="1" smtClean="0"/>
                        <a:t>sinx</a:t>
                      </a:r>
                      <a:r>
                        <a:rPr lang="en-US" i="1" baseline="0" dirty="0" smtClean="0"/>
                        <a:t> = </a:t>
                      </a:r>
                      <a:r>
                        <a:rPr lang="ru-RU" i="1" baseline="0" dirty="0" smtClean="0"/>
                        <a:t>0; </a:t>
                      </a:r>
                      <a:r>
                        <a:rPr lang="en-US" i="1" baseline="0" dirty="0" err="1" smtClean="0"/>
                        <a:t>cosx</a:t>
                      </a:r>
                      <a:r>
                        <a:rPr lang="en-US" i="1" baseline="0" dirty="0" smtClean="0"/>
                        <a:t> =0</a:t>
                      </a:r>
                      <a:r>
                        <a:rPr lang="ru-RU" baseline="0" dirty="0" smtClean="0"/>
                        <a:t> </a:t>
                      </a:r>
                      <a:endParaRPr lang="en-US" baseline="0" dirty="0" smtClean="0"/>
                    </a:p>
                    <a:p>
                      <a:endParaRPr lang="en-US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Оценим корни уравнения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baseline="0" dirty="0" err="1" smtClean="0"/>
                        <a:t>sinx</a:t>
                      </a:r>
                      <a:r>
                        <a:rPr lang="en-US" i="1" baseline="0" dirty="0" smtClean="0"/>
                        <a:t> + </a:t>
                      </a:r>
                      <a:r>
                        <a:rPr lang="en-US" i="1" baseline="0" dirty="0" err="1" smtClean="0"/>
                        <a:t>siny</a:t>
                      </a:r>
                      <a:r>
                        <a:rPr lang="en-US" i="1" baseline="0" dirty="0" smtClean="0"/>
                        <a:t> = </a:t>
                      </a:r>
                    </a:p>
                    <a:p>
                      <a:endParaRPr lang="en-US" i="1" baseline="0" dirty="0" smtClean="0"/>
                    </a:p>
                    <a:p>
                      <a:r>
                        <a:rPr lang="en-US" i="1" baseline="0" dirty="0" smtClean="0"/>
                        <a:t>=2sin       </a:t>
                      </a:r>
                      <a:r>
                        <a:rPr lang="en-US" i="1" baseline="0" dirty="0" err="1" smtClean="0"/>
                        <a:t>cos</a:t>
                      </a:r>
                      <a:r>
                        <a:rPr lang="en-US" i="1" baseline="0" dirty="0" smtClean="0"/>
                        <a:t>     </a:t>
                      </a:r>
                    </a:p>
                    <a:p>
                      <a:pPr>
                        <a:buFontTx/>
                        <a:buNone/>
                      </a:pPr>
                      <a:endParaRPr lang="en-US" i="1" baseline="0" dirty="0" smtClean="0"/>
                    </a:p>
                    <a:p>
                      <a:pPr>
                        <a:buFontTx/>
                        <a:buChar char="-"/>
                      </a:pPr>
                      <a:endParaRPr lang="en-US" i="1" baseline="0" dirty="0" smtClean="0"/>
                    </a:p>
                    <a:p>
                      <a:pPr>
                        <a:buFontTx/>
                        <a:buChar char="-"/>
                      </a:pPr>
                      <a:endParaRPr lang="en-US" i="1" baseline="0" dirty="0" smtClean="0"/>
                    </a:p>
                    <a:p>
                      <a:pPr>
                        <a:buFontTx/>
                        <a:buChar char="-"/>
                      </a:pPr>
                      <a:endParaRPr lang="en-US" i="1" baseline="0" dirty="0" smtClean="0"/>
                    </a:p>
                    <a:p>
                      <a:pPr>
                        <a:buFontTx/>
                        <a:buNone/>
                      </a:pPr>
                      <a:endParaRPr lang="en-US" i="1" baseline="0" dirty="0" smtClean="0"/>
                    </a:p>
                    <a:p>
                      <a:pPr>
                        <a:buFontTx/>
                        <a:buNone/>
                      </a:pPr>
                      <a:r>
                        <a:rPr lang="en-US" i="1" baseline="0" dirty="0" smtClean="0"/>
                        <a:t>x = </a:t>
                      </a:r>
                      <a:r>
                        <a:rPr lang="el-GR" i="1" baseline="0" dirty="0" smtClean="0"/>
                        <a:t>π</a:t>
                      </a:r>
                      <a:r>
                        <a:rPr lang="en-US" i="1" baseline="0" dirty="0" smtClean="0"/>
                        <a:t>n</a:t>
                      </a:r>
                      <a:r>
                        <a:rPr lang="ru-RU" i="1" baseline="0" dirty="0" smtClean="0"/>
                        <a:t>,</a:t>
                      </a:r>
                      <a:r>
                        <a:rPr lang="en-US" i="1" baseline="0" dirty="0" smtClean="0"/>
                        <a:t> x =   +</a:t>
                      </a:r>
                      <a:r>
                        <a:rPr lang="el-GR" i="1" baseline="0" dirty="0" smtClean="0"/>
                        <a:t>π</a:t>
                      </a:r>
                      <a:r>
                        <a:rPr lang="en-US" i="1" baseline="0" dirty="0" smtClean="0"/>
                        <a:t>k</a:t>
                      </a:r>
                    </a:p>
                    <a:p>
                      <a:pPr>
                        <a:buFontTx/>
                        <a:buNone/>
                      </a:pPr>
                      <a:endParaRPr lang="en-US" i="1" baseline="0" dirty="0" smtClean="0"/>
                    </a:p>
                    <a:p>
                      <a:pPr>
                        <a:buFontTx/>
                        <a:buNone/>
                      </a:pPr>
                      <a:r>
                        <a:rPr lang="en-US" i="1" baseline="0" dirty="0" smtClean="0"/>
                        <a:t>n </a:t>
                      </a:r>
                      <a:r>
                        <a:rPr lang="ru-RU" i="1" baseline="0" dirty="0" smtClean="0"/>
                        <a:t>Є </a:t>
                      </a:r>
                      <a:r>
                        <a:rPr lang="en-US" i="1" baseline="0" dirty="0" smtClean="0"/>
                        <a:t>Z, k </a:t>
                      </a:r>
                      <a:r>
                        <a:rPr lang="ru-RU" i="1" baseline="0" dirty="0" smtClean="0"/>
                        <a:t>Є</a:t>
                      </a:r>
                      <a:r>
                        <a:rPr lang="en-US" i="1" baseline="0" dirty="0" smtClean="0"/>
                        <a:t> Z</a:t>
                      </a:r>
                      <a:endParaRPr lang="ru-RU" i="1" baseline="0" dirty="0" smtClean="0"/>
                    </a:p>
                    <a:p>
                      <a:pPr>
                        <a:buFontTx/>
                        <a:buNone/>
                      </a:pPr>
                      <a:endParaRPr lang="ru-RU" i="1" baseline="0" dirty="0" smtClean="0"/>
                    </a:p>
                    <a:p>
                      <a:pPr>
                        <a:buFontTx/>
                        <a:buNone/>
                      </a:pPr>
                      <a:endParaRPr lang="ru-RU" i="1" baseline="0" dirty="0" smtClean="0"/>
                    </a:p>
                    <a:p>
                      <a:pPr>
                        <a:buFontTx/>
                        <a:buNone/>
                      </a:pPr>
                      <a:endParaRPr lang="ru-RU" i="1" baseline="0" dirty="0" smtClean="0"/>
                    </a:p>
                    <a:p>
                      <a:pPr>
                        <a:buFontTx/>
                        <a:buNone/>
                      </a:pPr>
                      <a:endParaRPr lang="ru-RU" i="1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 smtClean="0"/>
                        <a:t>sin 2x sin 6x = 0    </a:t>
                      </a:r>
                      <a:r>
                        <a:rPr lang="ru-RU" i="1" dirty="0" smtClean="0"/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 smtClean="0"/>
                        <a:t>2sin 4x </a:t>
                      </a:r>
                      <a:r>
                        <a:rPr lang="en-US" i="1" dirty="0" err="1" smtClean="0"/>
                        <a:t>cos</a:t>
                      </a:r>
                      <a:r>
                        <a:rPr lang="en-US" i="1" dirty="0" smtClean="0"/>
                        <a:t> 2x = 0</a:t>
                      </a:r>
                      <a:endParaRPr lang="ru-RU" i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i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 smtClean="0"/>
                        <a:t>sin4x</a:t>
                      </a:r>
                      <a:r>
                        <a:rPr lang="en-US" i="1" baseline="0" dirty="0" smtClean="0"/>
                        <a:t> = 0    cos2x = 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baseline="0" dirty="0" smtClean="0"/>
                        <a:t> 4x = </a:t>
                      </a:r>
                      <a:r>
                        <a:rPr lang="el-GR" i="1" baseline="0" dirty="0" smtClean="0"/>
                        <a:t>π</a:t>
                      </a:r>
                      <a:r>
                        <a:rPr lang="en-US" i="1" baseline="0" dirty="0" smtClean="0"/>
                        <a:t>n       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baseline="0" dirty="0" smtClean="0"/>
                        <a:t> 2x =     + </a:t>
                      </a:r>
                      <a:r>
                        <a:rPr lang="el-GR" i="1" baseline="0" dirty="0" smtClean="0"/>
                        <a:t>π</a:t>
                      </a:r>
                      <a:r>
                        <a:rPr lang="en-US" i="1" baseline="0" dirty="0" smtClean="0"/>
                        <a:t>k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i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baseline="0" dirty="0" smtClean="0"/>
                        <a:t> x =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i="1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baseline="0" dirty="0" smtClean="0"/>
                        <a:t> x =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i="1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baseline="0" dirty="0" smtClean="0"/>
                        <a:t>n </a:t>
                      </a:r>
                      <a:r>
                        <a:rPr lang="ru-RU" i="1" baseline="0" dirty="0" smtClean="0"/>
                        <a:t>Є</a:t>
                      </a:r>
                      <a:r>
                        <a:rPr lang="en-US" i="1" baseline="0" dirty="0" smtClean="0"/>
                        <a:t> Z, k </a:t>
                      </a:r>
                      <a:r>
                        <a:rPr lang="ru-RU" i="1" baseline="0" dirty="0" smtClean="0"/>
                        <a:t>Є</a:t>
                      </a:r>
                      <a:r>
                        <a:rPr lang="en-US" i="1" baseline="0" dirty="0" smtClean="0"/>
                        <a:t> Z</a:t>
                      </a:r>
                    </a:p>
                    <a:p>
                      <a:endParaRPr lang="ru-RU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- </a:t>
                      </a:r>
                      <a:r>
                        <a:rPr lang="el-GR" i="1" dirty="0" smtClean="0"/>
                        <a:t>π</a:t>
                      </a:r>
                      <a:r>
                        <a:rPr lang="ru-RU" dirty="0" smtClean="0"/>
                        <a:t> </a:t>
                      </a:r>
                      <a:r>
                        <a:rPr lang="el-GR" dirty="0" smtClean="0"/>
                        <a:t>≤</a:t>
                      </a:r>
                      <a:r>
                        <a:rPr lang="ru-RU" dirty="0" smtClean="0"/>
                        <a:t>      </a:t>
                      </a:r>
                      <a:r>
                        <a:rPr lang="en-US" dirty="0" smtClean="0"/>
                        <a:t> </a:t>
                      </a:r>
                      <a:r>
                        <a:rPr lang="ru-RU" dirty="0" smtClean="0"/>
                        <a:t>≤ </a:t>
                      </a:r>
                      <a:r>
                        <a:rPr lang="el-GR" i="1" dirty="0" smtClean="0"/>
                        <a:t>π</a:t>
                      </a:r>
                      <a:endParaRPr lang="ru-RU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i="1" dirty="0" smtClean="0"/>
                        <a:t>     </a:t>
                      </a:r>
                    </a:p>
                    <a:p>
                      <a:r>
                        <a:rPr lang="ru-RU" i="0" dirty="0" smtClean="0"/>
                        <a:t>- 4 ≤ </a:t>
                      </a:r>
                      <a:r>
                        <a:rPr lang="en-US" i="1" dirty="0" smtClean="0"/>
                        <a:t>n </a:t>
                      </a:r>
                      <a:r>
                        <a:rPr lang="el-GR" i="1" dirty="0" smtClean="0"/>
                        <a:t>≤</a:t>
                      </a:r>
                      <a:r>
                        <a:rPr lang="en-US" i="1" dirty="0" smtClean="0"/>
                        <a:t> 4</a:t>
                      </a:r>
                      <a:endParaRPr lang="ru-RU" i="0" dirty="0" smtClean="0"/>
                    </a:p>
                    <a:p>
                      <a:endParaRPr lang="ru-RU" i="0" dirty="0" smtClean="0"/>
                    </a:p>
                    <a:p>
                      <a:r>
                        <a:rPr lang="ru-RU" i="0" dirty="0" smtClean="0"/>
                        <a:t>Ответ: 9 корней.</a:t>
                      </a:r>
                      <a:endParaRPr lang="ru-RU" i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2773" name="Object 5"/>
          <p:cNvGraphicFramePr>
            <a:graphicFrameLocks noChangeAspect="1"/>
          </p:cNvGraphicFramePr>
          <p:nvPr/>
        </p:nvGraphicFramePr>
        <p:xfrm>
          <a:off x="4572000" y="1651000"/>
          <a:ext cx="381000" cy="533400"/>
        </p:xfrm>
        <a:graphic>
          <a:graphicData uri="http://schemas.openxmlformats.org/presentationml/2006/ole">
            <p:oleObj spid="_x0000_s32773" name="Формула" r:id="rId3" imgW="380880" imgH="393480" progId="Equation.3">
              <p:embed/>
            </p:oleObj>
          </a:graphicData>
        </a:graphic>
      </p:graphicFrame>
      <p:graphicFrame>
        <p:nvGraphicFramePr>
          <p:cNvPr id="32774" name="Object 6"/>
          <p:cNvGraphicFramePr>
            <a:graphicFrameLocks noChangeAspect="1"/>
          </p:cNvGraphicFramePr>
          <p:nvPr/>
        </p:nvGraphicFramePr>
        <p:xfrm>
          <a:off x="5327650" y="1651000"/>
          <a:ext cx="368300" cy="533400"/>
        </p:xfrm>
        <a:graphic>
          <a:graphicData uri="http://schemas.openxmlformats.org/presentationml/2006/ole">
            <p:oleObj spid="_x0000_s32774" name="Формула" r:id="rId4" imgW="368280" imgH="393480" progId="Equation.3">
              <p:embed/>
            </p:oleObj>
          </a:graphicData>
        </a:graphic>
      </p:graphicFrame>
      <p:graphicFrame>
        <p:nvGraphicFramePr>
          <p:cNvPr id="32775" name="Object 7"/>
          <p:cNvGraphicFramePr>
            <a:graphicFrameLocks noChangeAspect="1"/>
          </p:cNvGraphicFramePr>
          <p:nvPr/>
        </p:nvGraphicFramePr>
        <p:xfrm>
          <a:off x="5118100" y="3228975"/>
          <a:ext cx="209550" cy="577850"/>
        </p:xfrm>
        <a:graphic>
          <a:graphicData uri="http://schemas.openxmlformats.org/presentationml/2006/ole">
            <p:oleObj spid="_x0000_s32775" name="Формула" r:id="rId5" imgW="164880" imgH="393480" progId="Equation.3">
              <p:embed/>
            </p:oleObj>
          </a:graphicData>
        </a:graphic>
      </p:graphicFrame>
      <p:graphicFrame>
        <p:nvGraphicFramePr>
          <p:cNvPr id="32776" name="Object 8"/>
          <p:cNvGraphicFramePr>
            <a:graphicFrameLocks noChangeAspect="1"/>
          </p:cNvGraphicFramePr>
          <p:nvPr/>
        </p:nvGraphicFramePr>
        <p:xfrm>
          <a:off x="6403975" y="2498725"/>
          <a:ext cx="285750" cy="527050"/>
        </p:xfrm>
        <a:graphic>
          <a:graphicData uri="http://schemas.openxmlformats.org/presentationml/2006/ole">
            <p:oleObj spid="_x0000_s32776" name="Формула" r:id="rId6" imgW="164880" imgH="393480" progId="Equation.3">
              <p:embed/>
            </p:oleObj>
          </a:graphicData>
        </a:graphic>
      </p:graphicFrame>
      <p:graphicFrame>
        <p:nvGraphicFramePr>
          <p:cNvPr id="32778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32778" name="Формула" r:id="rId7" imgW="114120" imgH="215640" progId="Equation.3">
              <p:embed/>
            </p:oleObj>
          </a:graphicData>
        </a:graphic>
      </p:graphicFrame>
      <p:sp>
        <p:nvSpPr>
          <p:cNvPr id="13" name="Левая круглая скобка 12"/>
          <p:cNvSpPr/>
          <p:nvPr/>
        </p:nvSpPr>
        <p:spPr>
          <a:xfrm>
            <a:off x="5883275" y="2362200"/>
            <a:ext cx="46038" cy="400050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32779" name="Object 11"/>
          <p:cNvGraphicFramePr>
            <a:graphicFrameLocks noChangeAspect="1"/>
          </p:cNvGraphicFramePr>
          <p:nvPr/>
        </p:nvGraphicFramePr>
        <p:xfrm>
          <a:off x="6261100" y="3022600"/>
          <a:ext cx="285750" cy="504825"/>
        </p:xfrm>
        <a:graphic>
          <a:graphicData uri="http://schemas.openxmlformats.org/presentationml/2006/ole">
            <p:oleObj spid="_x0000_s32779" name="Формула" r:id="rId8" imgW="228600" imgH="393480" progId="Equation.3">
              <p:embed/>
            </p:oleObj>
          </a:graphicData>
        </a:graphic>
      </p:graphicFrame>
      <p:graphicFrame>
        <p:nvGraphicFramePr>
          <p:cNvPr id="32780" name="Object 12"/>
          <p:cNvGraphicFramePr>
            <a:graphicFrameLocks noChangeAspect="1"/>
          </p:cNvGraphicFramePr>
          <p:nvPr/>
        </p:nvGraphicFramePr>
        <p:xfrm>
          <a:off x="6261100" y="3527425"/>
          <a:ext cx="666750" cy="476250"/>
        </p:xfrm>
        <a:graphic>
          <a:graphicData uri="http://schemas.openxmlformats.org/presentationml/2006/ole">
            <p:oleObj spid="_x0000_s32780" name="Формула" r:id="rId9" imgW="482400" imgH="393480" progId="Equation.3">
              <p:embed/>
            </p:oleObj>
          </a:graphicData>
        </a:graphic>
      </p:graphicFrame>
      <p:sp>
        <p:nvSpPr>
          <p:cNvPr id="16" name="Левая круглая скобка 15"/>
          <p:cNvSpPr/>
          <p:nvPr/>
        </p:nvSpPr>
        <p:spPr>
          <a:xfrm>
            <a:off x="5838825" y="3228975"/>
            <a:ext cx="44450" cy="577850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32781" name="Object 13"/>
          <p:cNvGraphicFramePr>
            <a:graphicFrameLocks noChangeAspect="1"/>
          </p:cNvGraphicFramePr>
          <p:nvPr/>
        </p:nvGraphicFramePr>
        <p:xfrm>
          <a:off x="6403975" y="4673600"/>
          <a:ext cx="523875" cy="533400"/>
        </p:xfrm>
        <a:graphic>
          <a:graphicData uri="http://schemas.openxmlformats.org/presentationml/2006/ole">
            <p:oleObj spid="_x0000_s32781" name="Формула" r:id="rId10" imgW="228600" imgH="393480" progId="Equation.3">
              <p:embed/>
            </p:oleObj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67088" y="2273300"/>
            <a:ext cx="5776912" cy="2079625"/>
          </a:xfrm>
        </p:spPr>
        <p:txBody>
          <a:bodyPr>
            <a:normAutofit fontScale="92500" lnSpcReduction="20000"/>
          </a:bodyPr>
          <a:lstStyle/>
          <a:p>
            <a:pPr algn="l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/>
              <a:t>«</a:t>
            </a:r>
            <a:r>
              <a:rPr lang="ru-RU" sz="2400" dirty="0" smtClean="0"/>
              <a:t>Три пути ведут к знанию:</a:t>
            </a:r>
          </a:p>
          <a:p>
            <a:pPr algn="l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400" dirty="0" smtClean="0"/>
              <a:t>путь размышления – это путь самый </a:t>
            </a:r>
          </a:p>
          <a:p>
            <a:pPr algn="l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400" dirty="0" smtClean="0"/>
              <a:t>                                            благородный,</a:t>
            </a:r>
          </a:p>
          <a:p>
            <a:pPr algn="l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400" dirty="0" smtClean="0"/>
              <a:t>путь подражания – это путь самый лёгкий,</a:t>
            </a:r>
          </a:p>
          <a:p>
            <a:pPr algn="l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400" dirty="0" smtClean="0"/>
              <a:t>и путь опыта – это путь самый горький»</a:t>
            </a:r>
          </a:p>
          <a:p>
            <a:pPr algn="l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400" dirty="0" smtClean="0"/>
              <a:t>                                              Конфуций</a:t>
            </a:r>
          </a:p>
          <a:p>
            <a:pPr algn="l" fontAlgn="auto">
              <a:spcAft>
                <a:spcPts val="0"/>
              </a:spcAft>
              <a:buFont typeface="Wingdings 2"/>
              <a:buNone/>
              <a:defRPr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Изящная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641</TotalTime>
  <Words>1038</Words>
  <Application>Microsoft Office PowerPoint</Application>
  <PresentationFormat>Экран (4:3)</PresentationFormat>
  <Paragraphs>216</Paragraphs>
  <Slides>21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3" baseType="lpstr">
      <vt:lpstr>Изящная</vt:lpstr>
      <vt:lpstr>Формула</vt:lpstr>
      <vt:lpstr>Преобразование тригонометрических выражений</vt:lpstr>
      <vt:lpstr>Домашнее задание</vt:lpstr>
      <vt:lpstr>Верно ли, что</vt:lpstr>
      <vt:lpstr>            Проверочный тест             В – 1                                                           </vt:lpstr>
      <vt:lpstr>                  Проверочный тест         В - 2                    </vt:lpstr>
      <vt:lpstr>Слайд 6</vt:lpstr>
      <vt:lpstr>Слайд 7</vt:lpstr>
      <vt:lpstr>История возникновения тригонометрии</vt:lpstr>
      <vt:lpstr>Слайд 9</vt:lpstr>
      <vt:lpstr>Слайд 10</vt:lpstr>
      <vt:lpstr>Возникновение</vt:lpstr>
      <vt:lpstr>Слайд 12</vt:lpstr>
      <vt:lpstr>Слайд 13</vt:lpstr>
      <vt:lpstr>Слайд 14</vt:lpstr>
      <vt:lpstr>Слайд 15</vt:lpstr>
      <vt:lpstr>Слайд 16</vt:lpstr>
      <vt:lpstr>Использованная литература</vt:lpstr>
      <vt:lpstr>Слайд 18</vt:lpstr>
      <vt:lpstr>Слайд 19</vt:lpstr>
      <vt:lpstr>Слайд 20</vt:lpstr>
      <vt:lpstr>Слайд 21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Zver</dc:creator>
  <cp:lastModifiedBy>SCHOOL</cp:lastModifiedBy>
  <cp:revision>94</cp:revision>
  <dcterms:created xsi:type="dcterms:W3CDTF">2009-01-26T20:20:39Z</dcterms:created>
  <dcterms:modified xsi:type="dcterms:W3CDTF">2016-10-07T05:49:34Z</dcterms:modified>
</cp:coreProperties>
</file>